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5"/>
  </p:sldMasterIdLst>
  <p:notesMasterIdLst>
    <p:notesMasterId r:id="rId39"/>
  </p:notesMasterIdLst>
  <p:sldIdLst>
    <p:sldId id="256" r:id="rId6"/>
    <p:sldId id="303" r:id="rId7"/>
    <p:sldId id="313" r:id="rId8"/>
    <p:sldId id="305" r:id="rId9"/>
    <p:sldId id="314" r:id="rId10"/>
    <p:sldId id="798" r:id="rId11"/>
    <p:sldId id="315" r:id="rId12"/>
    <p:sldId id="320" r:id="rId13"/>
    <p:sldId id="802" r:id="rId14"/>
    <p:sldId id="266" r:id="rId15"/>
    <p:sldId id="799" r:id="rId16"/>
    <p:sldId id="809" r:id="rId17"/>
    <p:sldId id="803" r:id="rId18"/>
    <p:sldId id="801" r:id="rId19"/>
    <p:sldId id="262" r:id="rId20"/>
    <p:sldId id="804" r:id="rId21"/>
    <p:sldId id="805" r:id="rId22"/>
    <p:sldId id="259" r:id="rId23"/>
    <p:sldId id="806" r:id="rId24"/>
    <p:sldId id="319" r:id="rId25"/>
    <p:sldId id="369" r:id="rId26"/>
    <p:sldId id="380" r:id="rId27"/>
    <p:sldId id="260" r:id="rId28"/>
    <p:sldId id="261" r:id="rId29"/>
    <p:sldId id="316" r:id="rId30"/>
    <p:sldId id="317" r:id="rId31"/>
    <p:sldId id="318" r:id="rId32"/>
    <p:sldId id="807" r:id="rId33"/>
    <p:sldId id="771" r:id="rId34"/>
    <p:sldId id="321" r:id="rId35"/>
    <p:sldId id="322" r:id="rId36"/>
    <p:sldId id="808" r:id="rId37"/>
    <p:sldId id="258"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CE1569-2EE5-4C4D-B017-2CBD7E3884B7}">
          <p14:sldIdLst>
            <p14:sldId id="256"/>
            <p14:sldId id="303"/>
            <p14:sldId id="313"/>
            <p14:sldId id="305"/>
            <p14:sldId id="314"/>
            <p14:sldId id="798"/>
            <p14:sldId id="315"/>
            <p14:sldId id="320"/>
            <p14:sldId id="802"/>
            <p14:sldId id="266"/>
            <p14:sldId id="799"/>
            <p14:sldId id="809"/>
            <p14:sldId id="803"/>
            <p14:sldId id="801"/>
            <p14:sldId id="262"/>
            <p14:sldId id="804"/>
            <p14:sldId id="805"/>
            <p14:sldId id="259"/>
            <p14:sldId id="806"/>
            <p14:sldId id="319"/>
            <p14:sldId id="369"/>
            <p14:sldId id="380"/>
            <p14:sldId id="260"/>
            <p14:sldId id="261"/>
            <p14:sldId id="316"/>
            <p14:sldId id="317"/>
            <p14:sldId id="318"/>
            <p14:sldId id="807"/>
            <p14:sldId id="771"/>
            <p14:sldId id="321"/>
            <p14:sldId id="322"/>
            <p14:sldId id="808"/>
            <p14:sldId id="2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zvi, Siama" initials="RS" lastIdx="1" clrIdx="0">
    <p:extLst>
      <p:ext uri="{19B8F6BF-5375-455C-9EA6-DF929625EA0E}">
        <p15:presenceInfo xmlns:p15="http://schemas.microsoft.com/office/powerpoint/2012/main" userId="S::RIZVI@MITRE.ORG::a30a8b9a-5391-4b15-b2e0-f92c41bca0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16" autoAdjust="0"/>
    <p:restoredTop sz="94660"/>
  </p:normalViewPr>
  <p:slideViewPr>
    <p:cSldViewPr snapToGrid="0">
      <p:cViewPr varScale="1">
        <p:scale>
          <a:sx n="124" d="100"/>
          <a:sy n="124" d="100"/>
        </p:scale>
        <p:origin x="616" y="176"/>
      </p:cViewPr>
      <p:guideLst/>
    </p:cSldViewPr>
  </p:slideViewPr>
  <p:notesTextViewPr>
    <p:cViewPr>
      <p:scale>
        <a:sx n="1" d="1"/>
        <a:sy n="1" d="1"/>
      </p:scale>
      <p:origin x="0" y="0"/>
    </p:cViewPr>
  </p:notesTextViewPr>
  <p:notesViewPr>
    <p:cSldViewPr snapToGrid="0">
      <p:cViewPr varScale="1">
        <p:scale>
          <a:sx n="84" d="100"/>
          <a:sy n="84" d="100"/>
        </p:scale>
        <p:origin x="370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DF51B6-B589-4BDE-8162-66FC5F1EE767}"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US"/>
        </a:p>
      </dgm:t>
    </dgm:pt>
    <dgm:pt modelId="{C517CFB3-AE53-4410-B2A8-76A3079B143D}">
      <dgm:prSet phldrT="[Text]"/>
      <dgm:spPr>
        <a:solidFill>
          <a:srgbClr val="0070C0"/>
        </a:solidFill>
      </dgm:spPr>
      <dgm:t>
        <a:bodyPr/>
        <a:lstStyle/>
        <a:p>
          <a:r>
            <a:rPr lang="en-US" dirty="0"/>
            <a:t>PACIO Meetings</a:t>
          </a:r>
        </a:p>
      </dgm:t>
    </dgm:pt>
    <dgm:pt modelId="{35EB5E0E-6601-48A4-B04B-AF7CFC8F5A7C}" type="parTrans" cxnId="{8AE0E82A-2ED2-4119-B918-CB8B86212319}">
      <dgm:prSet/>
      <dgm:spPr/>
      <dgm:t>
        <a:bodyPr/>
        <a:lstStyle/>
        <a:p>
          <a:endParaRPr lang="en-US"/>
        </a:p>
      </dgm:t>
    </dgm:pt>
    <dgm:pt modelId="{70B9616E-2697-458E-B2E4-EDD1A2D8985B}" type="sibTrans" cxnId="{8AE0E82A-2ED2-4119-B918-CB8B86212319}">
      <dgm:prSet/>
      <dgm:spPr/>
      <dgm:t>
        <a:bodyPr/>
        <a:lstStyle/>
        <a:p>
          <a:endParaRPr lang="en-US"/>
        </a:p>
      </dgm:t>
    </dgm:pt>
    <dgm:pt modelId="{C6172F09-C9CF-49F9-8F2E-D2F695B17C8E}">
      <dgm:prSet phldrT="[Text]"/>
      <dgm:spPr>
        <a:ln>
          <a:solidFill>
            <a:srgbClr val="0070C0"/>
          </a:solidFill>
        </a:ln>
      </dgm:spPr>
      <dgm:t>
        <a:bodyPr/>
        <a:lstStyle/>
        <a:p>
          <a:r>
            <a:rPr lang="en-US" dirty="0"/>
            <a:t>A platform for members to provide input into the use cases, data models and development of the FHIR framework</a:t>
          </a:r>
        </a:p>
      </dgm:t>
    </dgm:pt>
    <dgm:pt modelId="{ED356EE7-F1EE-4CC3-A04D-F5970D9FBCD3}" type="parTrans" cxnId="{BCC0F320-98DF-43D0-91D9-EDAFB59339DF}">
      <dgm:prSet/>
      <dgm:spPr/>
      <dgm:t>
        <a:bodyPr/>
        <a:lstStyle/>
        <a:p>
          <a:endParaRPr lang="en-US"/>
        </a:p>
      </dgm:t>
    </dgm:pt>
    <dgm:pt modelId="{C8EA6C52-01C4-42F0-893F-9FB7710FBFB2}" type="sibTrans" cxnId="{BCC0F320-98DF-43D0-91D9-EDAFB59339DF}">
      <dgm:prSet/>
      <dgm:spPr/>
      <dgm:t>
        <a:bodyPr/>
        <a:lstStyle/>
        <a:p>
          <a:endParaRPr lang="en-US"/>
        </a:p>
      </dgm:t>
    </dgm:pt>
    <dgm:pt modelId="{73524F64-33BF-4963-9E7D-6454171E669E}">
      <dgm:prSet phldrT="[Text]"/>
      <dgm:spPr>
        <a:solidFill>
          <a:srgbClr val="00B050"/>
        </a:solidFill>
      </dgm:spPr>
      <dgm:t>
        <a:bodyPr/>
        <a:lstStyle/>
        <a:p>
          <a:r>
            <a:rPr lang="en-US" dirty="0"/>
            <a:t>Connectathons</a:t>
          </a:r>
        </a:p>
      </dgm:t>
    </dgm:pt>
    <dgm:pt modelId="{4CD5B4B1-1382-47D9-916F-491AD7CA934D}" type="parTrans" cxnId="{9B1B95AA-3D0D-4BE3-B484-0F02AA0DF643}">
      <dgm:prSet/>
      <dgm:spPr/>
      <dgm:t>
        <a:bodyPr/>
        <a:lstStyle/>
        <a:p>
          <a:endParaRPr lang="en-US"/>
        </a:p>
      </dgm:t>
    </dgm:pt>
    <dgm:pt modelId="{EA9138C3-CA0C-4D21-8462-F5DFBC7C52DF}" type="sibTrans" cxnId="{9B1B95AA-3D0D-4BE3-B484-0F02AA0DF643}">
      <dgm:prSet/>
      <dgm:spPr/>
      <dgm:t>
        <a:bodyPr/>
        <a:lstStyle/>
        <a:p>
          <a:endParaRPr lang="en-US"/>
        </a:p>
      </dgm:t>
    </dgm:pt>
    <dgm:pt modelId="{4A677CD6-D17E-48EE-A731-C0E84A69E23F}">
      <dgm:prSet phldrT="[Text]"/>
      <dgm:spPr>
        <a:ln>
          <a:solidFill>
            <a:srgbClr val="00B050"/>
          </a:solidFill>
        </a:ln>
      </dgm:spPr>
      <dgm:t>
        <a:bodyPr/>
        <a:lstStyle/>
        <a:p>
          <a:r>
            <a:rPr lang="en-US" i="0" dirty="0"/>
            <a:t>An opportunity for multiple vendors to test the client and/or server in a structured environment and provide constructive feedback</a:t>
          </a:r>
        </a:p>
        <a:p>
          <a:r>
            <a:rPr lang="en-US" i="0" dirty="0"/>
            <a:t>___________________________</a:t>
          </a:r>
        </a:p>
        <a:p>
          <a:r>
            <a:rPr lang="en-US" i="0" dirty="0"/>
            <a:t>Most connectathon participants take the role of server or client depending on the organization they represent</a:t>
          </a:r>
        </a:p>
        <a:p>
          <a:r>
            <a:rPr lang="en-US" i="0" dirty="0"/>
            <a:t>___________________________</a:t>
          </a:r>
        </a:p>
        <a:p>
          <a:r>
            <a:rPr lang="en-US" i="0" dirty="0"/>
            <a:t>To participate in a connectathon, the work group must make some decisions about the data model, the FHIR resources and the FHIR data queries</a:t>
          </a:r>
          <a:endParaRPr lang="en-US" dirty="0"/>
        </a:p>
      </dgm:t>
    </dgm:pt>
    <dgm:pt modelId="{E8337CAB-94DC-4379-A7B6-36E093AF9AA5}" type="parTrans" cxnId="{866451E4-82EF-45E4-B926-EB34FCE064B3}">
      <dgm:prSet/>
      <dgm:spPr/>
      <dgm:t>
        <a:bodyPr/>
        <a:lstStyle/>
        <a:p>
          <a:endParaRPr lang="en-US"/>
        </a:p>
      </dgm:t>
    </dgm:pt>
    <dgm:pt modelId="{9C2E134A-8397-4BB7-9A1A-9C49F0D8D181}" type="sibTrans" cxnId="{866451E4-82EF-45E4-B926-EB34FCE064B3}">
      <dgm:prSet/>
      <dgm:spPr/>
      <dgm:t>
        <a:bodyPr/>
        <a:lstStyle/>
        <a:p>
          <a:endParaRPr lang="en-US"/>
        </a:p>
      </dgm:t>
    </dgm:pt>
    <dgm:pt modelId="{304AC2A8-9B6A-4E9A-BF64-788EA0E7C92D}">
      <dgm:prSet phldrT="[Text]"/>
      <dgm:spPr>
        <a:solidFill>
          <a:schemeClr val="accent4"/>
        </a:solidFill>
      </dgm:spPr>
      <dgm:t>
        <a:bodyPr/>
        <a:lstStyle/>
        <a:p>
          <a:r>
            <a:rPr lang="en-US" dirty="0"/>
            <a:t>Balloting</a:t>
          </a:r>
        </a:p>
      </dgm:t>
    </dgm:pt>
    <dgm:pt modelId="{F84AD33F-2558-4FFC-9034-0E5DFA0BE4EC}" type="parTrans" cxnId="{EA1E97FD-2B4C-4DCC-BE98-C47C0A3C4E19}">
      <dgm:prSet/>
      <dgm:spPr/>
      <dgm:t>
        <a:bodyPr/>
        <a:lstStyle/>
        <a:p>
          <a:endParaRPr lang="en-US"/>
        </a:p>
      </dgm:t>
    </dgm:pt>
    <dgm:pt modelId="{4DB65886-A229-435A-8813-01347B6C397B}" type="sibTrans" cxnId="{EA1E97FD-2B4C-4DCC-BE98-C47C0A3C4E19}">
      <dgm:prSet/>
      <dgm:spPr/>
      <dgm:t>
        <a:bodyPr/>
        <a:lstStyle/>
        <a:p>
          <a:endParaRPr lang="en-US"/>
        </a:p>
      </dgm:t>
    </dgm:pt>
    <dgm:pt modelId="{4A753C17-6075-4938-9FC8-B6524933AAEB}">
      <dgm:prSet phldrT="[Text]"/>
      <dgm:spPr/>
      <dgm:t>
        <a:bodyPr/>
        <a:lstStyle/>
        <a:p>
          <a:r>
            <a:rPr lang="en-US" dirty="0"/>
            <a:t>Proposing a standard that is validated and accepted by HL7 community</a:t>
          </a:r>
        </a:p>
        <a:p>
          <a:r>
            <a:rPr lang="en-US" dirty="0"/>
            <a:t>___________________________</a:t>
          </a:r>
        </a:p>
        <a:p>
          <a:r>
            <a:rPr lang="en-US" dirty="0"/>
            <a:t>To participate in a ballot, the group must strengthen their case by participating in connectathons</a:t>
          </a:r>
        </a:p>
      </dgm:t>
    </dgm:pt>
    <dgm:pt modelId="{52E41945-A925-470E-90A8-01773E970CF3}" type="parTrans" cxnId="{18A64FE6-C753-4649-A79C-5DE0B1E28D85}">
      <dgm:prSet/>
      <dgm:spPr/>
      <dgm:t>
        <a:bodyPr/>
        <a:lstStyle/>
        <a:p>
          <a:endParaRPr lang="en-US"/>
        </a:p>
      </dgm:t>
    </dgm:pt>
    <dgm:pt modelId="{D7D9F501-A54F-40AE-A2E0-D34F0808F518}" type="sibTrans" cxnId="{18A64FE6-C753-4649-A79C-5DE0B1E28D85}">
      <dgm:prSet/>
      <dgm:spPr/>
      <dgm:t>
        <a:bodyPr/>
        <a:lstStyle/>
        <a:p>
          <a:endParaRPr lang="en-US"/>
        </a:p>
      </dgm:t>
    </dgm:pt>
    <dgm:pt modelId="{162F23A6-7602-46D1-A1B0-DA7E83844C96}">
      <dgm:prSet phldrT="[Text]"/>
      <dgm:spPr/>
      <dgm:t>
        <a:bodyPr/>
        <a:lstStyle/>
        <a:p>
          <a:r>
            <a:rPr lang="en-US" dirty="0"/>
            <a:t>Adoption</a:t>
          </a:r>
        </a:p>
      </dgm:t>
    </dgm:pt>
    <dgm:pt modelId="{04B85914-496C-4357-9DB5-9B4BB67B8461}" type="parTrans" cxnId="{2451224D-3F76-4A26-AB63-3719DD199BFD}">
      <dgm:prSet/>
      <dgm:spPr/>
      <dgm:t>
        <a:bodyPr/>
        <a:lstStyle/>
        <a:p>
          <a:endParaRPr lang="en-US"/>
        </a:p>
      </dgm:t>
    </dgm:pt>
    <dgm:pt modelId="{89AFD4AA-934B-4F76-A862-4236BF27873D}" type="sibTrans" cxnId="{2451224D-3F76-4A26-AB63-3719DD199BFD}">
      <dgm:prSet/>
      <dgm:spPr/>
      <dgm:t>
        <a:bodyPr/>
        <a:lstStyle/>
        <a:p>
          <a:endParaRPr lang="en-US"/>
        </a:p>
      </dgm:t>
    </dgm:pt>
    <dgm:pt modelId="{68547F6B-505D-43B4-BEDF-7A9881EB1A07}">
      <dgm:prSet phldrT="[Text]"/>
      <dgm:spPr/>
      <dgm:t>
        <a:bodyPr/>
        <a:lstStyle/>
        <a:p>
          <a:r>
            <a:rPr lang="en-US" dirty="0"/>
            <a:t>EHR Vendors adopt the IG</a:t>
          </a:r>
        </a:p>
        <a:p>
          <a:r>
            <a:rPr lang="en-US" dirty="0"/>
            <a:t>_____________________________</a:t>
          </a:r>
        </a:p>
      </dgm:t>
    </dgm:pt>
    <dgm:pt modelId="{D1843759-8E34-4D64-A09A-F669DA39697A}" type="parTrans" cxnId="{4CB5A375-B759-4D37-A722-FCDFE25032FE}">
      <dgm:prSet/>
      <dgm:spPr/>
      <dgm:t>
        <a:bodyPr/>
        <a:lstStyle/>
        <a:p>
          <a:endParaRPr lang="en-US"/>
        </a:p>
      </dgm:t>
    </dgm:pt>
    <dgm:pt modelId="{491A841E-F675-4372-9582-F75C6CA0ACAF}" type="sibTrans" cxnId="{4CB5A375-B759-4D37-A722-FCDFE25032FE}">
      <dgm:prSet/>
      <dgm:spPr/>
      <dgm:t>
        <a:bodyPr/>
        <a:lstStyle/>
        <a:p>
          <a:endParaRPr lang="en-US"/>
        </a:p>
      </dgm:t>
    </dgm:pt>
    <dgm:pt modelId="{EE4AC476-87BC-4ECA-BE9B-61F22E9AD98E}">
      <dgm:prSet phldrT="[Text]"/>
      <dgm:spPr/>
      <dgm:t>
        <a:bodyPr/>
        <a:lstStyle/>
        <a:p>
          <a:r>
            <a:rPr lang="en-US" dirty="0"/>
            <a:t>Adoption of the framework across the healthcare spectrum</a:t>
          </a:r>
        </a:p>
        <a:p>
          <a:endParaRPr lang="en-US" dirty="0"/>
        </a:p>
      </dgm:t>
    </dgm:pt>
    <dgm:pt modelId="{931E158B-3997-4DF4-A496-55FA036CD107}" type="parTrans" cxnId="{8A8C971D-33BC-4C7F-97E3-87019DE43EFB}">
      <dgm:prSet/>
      <dgm:spPr/>
      <dgm:t>
        <a:bodyPr/>
        <a:lstStyle/>
        <a:p>
          <a:endParaRPr lang="en-US"/>
        </a:p>
      </dgm:t>
    </dgm:pt>
    <dgm:pt modelId="{7167247B-26EE-45CB-A59D-8BF9356228F0}" type="sibTrans" cxnId="{8A8C971D-33BC-4C7F-97E3-87019DE43EFB}">
      <dgm:prSet/>
      <dgm:spPr/>
      <dgm:t>
        <a:bodyPr/>
        <a:lstStyle/>
        <a:p>
          <a:endParaRPr lang="en-US"/>
        </a:p>
      </dgm:t>
    </dgm:pt>
    <dgm:pt modelId="{50EB293C-3966-4EE3-BB95-B698C266FD38}" type="pres">
      <dgm:prSet presAssocID="{2BDF51B6-B589-4BDE-8162-66FC5F1EE767}" presName="Name0" presStyleCnt="0">
        <dgm:presLayoutVars>
          <dgm:chMax val="5"/>
          <dgm:chPref val="5"/>
          <dgm:dir/>
          <dgm:animLvl val="lvl"/>
        </dgm:presLayoutVars>
      </dgm:prSet>
      <dgm:spPr/>
    </dgm:pt>
    <dgm:pt modelId="{508C759D-75DB-42A0-B237-A53F062DC276}" type="pres">
      <dgm:prSet presAssocID="{C517CFB3-AE53-4410-B2A8-76A3079B143D}" presName="parentText1" presStyleLbl="node1" presStyleIdx="0" presStyleCnt="4">
        <dgm:presLayoutVars>
          <dgm:chMax/>
          <dgm:chPref val="3"/>
          <dgm:bulletEnabled val="1"/>
        </dgm:presLayoutVars>
      </dgm:prSet>
      <dgm:spPr/>
    </dgm:pt>
    <dgm:pt modelId="{8F3AC5B4-CE3E-4AA9-A2D2-2E5EEA566D5B}" type="pres">
      <dgm:prSet presAssocID="{C517CFB3-AE53-4410-B2A8-76A3079B143D}" presName="childText1" presStyleLbl="solidAlignAcc1" presStyleIdx="0" presStyleCnt="4">
        <dgm:presLayoutVars>
          <dgm:chMax val="0"/>
          <dgm:chPref val="0"/>
          <dgm:bulletEnabled val="1"/>
        </dgm:presLayoutVars>
      </dgm:prSet>
      <dgm:spPr/>
    </dgm:pt>
    <dgm:pt modelId="{6121CEA8-4DA9-4E5F-BC66-AEFA44E0D6A5}" type="pres">
      <dgm:prSet presAssocID="{73524F64-33BF-4963-9E7D-6454171E669E}" presName="parentText2" presStyleLbl="node1" presStyleIdx="1" presStyleCnt="4">
        <dgm:presLayoutVars>
          <dgm:chMax/>
          <dgm:chPref val="3"/>
          <dgm:bulletEnabled val="1"/>
        </dgm:presLayoutVars>
      </dgm:prSet>
      <dgm:spPr/>
    </dgm:pt>
    <dgm:pt modelId="{BC9C17EC-8A9D-4D2D-BB3A-4320734905C7}" type="pres">
      <dgm:prSet presAssocID="{73524F64-33BF-4963-9E7D-6454171E669E}" presName="childText2" presStyleLbl="solidAlignAcc1" presStyleIdx="1" presStyleCnt="4">
        <dgm:presLayoutVars>
          <dgm:chMax val="0"/>
          <dgm:chPref val="0"/>
          <dgm:bulletEnabled val="1"/>
        </dgm:presLayoutVars>
      </dgm:prSet>
      <dgm:spPr/>
    </dgm:pt>
    <dgm:pt modelId="{1A0EB5F7-5A70-4DB3-9560-356057E6F15E}" type="pres">
      <dgm:prSet presAssocID="{304AC2A8-9B6A-4E9A-BF64-788EA0E7C92D}" presName="parentText3" presStyleLbl="node1" presStyleIdx="2" presStyleCnt="4">
        <dgm:presLayoutVars>
          <dgm:chMax/>
          <dgm:chPref val="3"/>
          <dgm:bulletEnabled val="1"/>
        </dgm:presLayoutVars>
      </dgm:prSet>
      <dgm:spPr/>
    </dgm:pt>
    <dgm:pt modelId="{0FAD6601-9450-4FDD-9A51-5725BD520F28}" type="pres">
      <dgm:prSet presAssocID="{304AC2A8-9B6A-4E9A-BF64-788EA0E7C92D}" presName="childText3" presStyleLbl="solidAlignAcc1" presStyleIdx="2" presStyleCnt="4">
        <dgm:presLayoutVars>
          <dgm:chMax val="0"/>
          <dgm:chPref val="0"/>
          <dgm:bulletEnabled val="1"/>
        </dgm:presLayoutVars>
      </dgm:prSet>
      <dgm:spPr/>
    </dgm:pt>
    <dgm:pt modelId="{6A23B3D2-1D5E-4B76-9E1A-41215638E1BE}" type="pres">
      <dgm:prSet presAssocID="{162F23A6-7602-46D1-A1B0-DA7E83844C96}" presName="parentText4" presStyleLbl="node1" presStyleIdx="3" presStyleCnt="4">
        <dgm:presLayoutVars>
          <dgm:chMax/>
          <dgm:chPref val="3"/>
          <dgm:bulletEnabled val="1"/>
        </dgm:presLayoutVars>
      </dgm:prSet>
      <dgm:spPr/>
    </dgm:pt>
    <dgm:pt modelId="{6FF5F57B-A6EB-40D6-A9F1-12AF2E55918E}" type="pres">
      <dgm:prSet presAssocID="{162F23A6-7602-46D1-A1B0-DA7E83844C96}" presName="childText4" presStyleLbl="solidAlignAcc1" presStyleIdx="3" presStyleCnt="4">
        <dgm:presLayoutVars>
          <dgm:chMax val="0"/>
          <dgm:chPref val="0"/>
          <dgm:bulletEnabled val="1"/>
        </dgm:presLayoutVars>
      </dgm:prSet>
      <dgm:spPr/>
    </dgm:pt>
  </dgm:ptLst>
  <dgm:cxnLst>
    <dgm:cxn modelId="{CF7ACF00-7A66-4406-97FE-04A7299B8148}" type="presOf" srcId="{C517CFB3-AE53-4410-B2A8-76A3079B143D}" destId="{508C759D-75DB-42A0-B237-A53F062DC276}" srcOrd="0" destOrd="0" presId="urn:microsoft.com/office/officeart/2009/3/layout/IncreasingArrowsProcess"/>
    <dgm:cxn modelId="{8A8C971D-33BC-4C7F-97E3-87019DE43EFB}" srcId="{162F23A6-7602-46D1-A1B0-DA7E83844C96}" destId="{EE4AC476-87BC-4ECA-BE9B-61F22E9AD98E}" srcOrd="1" destOrd="0" parTransId="{931E158B-3997-4DF4-A496-55FA036CD107}" sibTransId="{7167247B-26EE-45CB-A59D-8BF9356228F0}"/>
    <dgm:cxn modelId="{BCC0F320-98DF-43D0-91D9-EDAFB59339DF}" srcId="{C517CFB3-AE53-4410-B2A8-76A3079B143D}" destId="{C6172F09-C9CF-49F9-8F2E-D2F695B17C8E}" srcOrd="0" destOrd="0" parTransId="{ED356EE7-F1EE-4CC3-A04D-F5970D9FBCD3}" sibTransId="{C8EA6C52-01C4-42F0-893F-9FB7710FBFB2}"/>
    <dgm:cxn modelId="{EE952725-3B31-480B-9674-E0253C06BF0A}" type="presOf" srcId="{4A753C17-6075-4938-9FC8-B6524933AAEB}" destId="{0FAD6601-9450-4FDD-9A51-5725BD520F28}" srcOrd="0" destOrd="0" presId="urn:microsoft.com/office/officeart/2009/3/layout/IncreasingArrowsProcess"/>
    <dgm:cxn modelId="{7CB38E28-3A73-455A-8C36-7F20734090E5}" type="presOf" srcId="{C6172F09-C9CF-49F9-8F2E-D2F695B17C8E}" destId="{8F3AC5B4-CE3E-4AA9-A2D2-2E5EEA566D5B}" srcOrd="0" destOrd="0" presId="urn:microsoft.com/office/officeart/2009/3/layout/IncreasingArrowsProcess"/>
    <dgm:cxn modelId="{8AE0E82A-2ED2-4119-B918-CB8B86212319}" srcId="{2BDF51B6-B589-4BDE-8162-66FC5F1EE767}" destId="{C517CFB3-AE53-4410-B2A8-76A3079B143D}" srcOrd="0" destOrd="0" parTransId="{35EB5E0E-6601-48A4-B04B-AF7CFC8F5A7C}" sibTransId="{70B9616E-2697-458E-B2E4-EDD1A2D8985B}"/>
    <dgm:cxn modelId="{673CF830-70D9-4C3A-B16E-8BDCCBE96BC3}" type="presOf" srcId="{73524F64-33BF-4963-9E7D-6454171E669E}" destId="{6121CEA8-4DA9-4E5F-BC66-AEFA44E0D6A5}" srcOrd="0" destOrd="0" presId="urn:microsoft.com/office/officeart/2009/3/layout/IncreasingArrowsProcess"/>
    <dgm:cxn modelId="{E229E048-156E-44DB-B6AD-1EABB6C45C54}" type="presOf" srcId="{EE4AC476-87BC-4ECA-BE9B-61F22E9AD98E}" destId="{6FF5F57B-A6EB-40D6-A9F1-12AF2E55918E}" srcOrd="0" destOrd="1" presId="urn:microsoft.com/office/officeart/2009/3/layout/IncreasingArrowsProcess"/>
    <dgm:cxn modelId="{2451224D-3F76-4A26-AB63-3719DD199BFD}" srcId="{2BDF51B6-B589-4BDE-8162-66FC5F1EE767}" destId="{162F23A6-7602-46D1-A1B0-DA7E83844C96}" srcOrd="3" destOrd="0" parTransId="{04B85914-496C-4357-9DB5-9B4BB67B8461}" sibTransId="{89AFD4AA-934B-4F76-A862-4236BF27873D}"/>
    <dgm:cxn modelId="{86496A6C-7497-465A-9610-EBB113EB41CA}" type="presOf" srcId="{162F23A6-7602-46D1-A1B0-DA7E83844C96}" destId="{6A23B3D2-1D5E-4B76-9E1A-41215638E1BE}" srcOrd="0" destOrd="0" presId="urn:microsoft.com/office/officeart/2009/3/layout/IncreasingArrowsProcess"/>
    <dgm:cxn modelId="{07AF9770-3A8D-4324-919E-0E737335BDB1}" type="presOf" srcId="{4A677CD6-D17E-48EE-A731-C0E84A69E23F}" destId="{BC9C17EC-8A9D-4D2D-BB3A-4320734905C7}" srcOrd="0" destOrd="0" presId="urn:microsoft.com/office/officeart/2009/3/layout/IncreasingArrowsProcess"/>
    <dgm:cxn modelId="{4CB5A375-B759-4D37-A722-FCDFE25032FE}" srcId="{162F23A6-7602-46D1-A1B0-DA7E83844C96}" destId="{68547F6B-505D-43B4-BEDF-7A9881EB1A07}" srcOrd="0" destOrd="0" parTransId="{D1843759-8E34-4D64-A09A-F669DA39697A}" sibTransId="{491A841E-F675-4372-9582-F75C6CA0ACAF}"/>
    <dgm:cxn modelId="{97D4317F-44F7-401D-8713-330EC3B65F9D}" type="presOf" srcId="{304AC2A8-9B6A-4E9A-BF64-788EA0E7C92D}" destId="{1A0EB5F7-5A70-4DB3-9560-356057E6F15E}" srcOrd="0" destOrd="0" presId="urn:microsoft.com/office/officeart/2009/3/layout/IncreasingArrowsProcess"/>
    <dgm:cxn modelId="{699BA3A9-BD5A-40BA-9938-98C584E58CE0}" type="presOf" srcId="{68547F6B-505D-43B4-BEDF-7A9881EB1A07}" destId="{6FF5F57B-A6EB-40D6-A9F1-12AF2E55918E}" srcOrd="0" destOrd="0" presId="urn:microsoft.com/office/officeart/2009/3/layout/IncreasingArrowsProcess"/>
    <dgm:cxn modelId="{9B1B95AA-3D0D-4BE3-B484-0F02AA0DF643}" srcId="{2BDF51B6-B589-4BDE-8162-66FC5F1EE767}" destId="{73524F64-33BF-4963-9E7D-6454171E669E}" srcOrd="1" destOrd="0" parTransId="{4CD5B4B1-1382-47D9-916F-491AD7CA934D}" sibTransId="{EA9138C3-CA0C-4D21-8462-F5DFBC7C52DF}"/>
    <dgm:cxn modelId="{10A8C0D8-1E28-4722-9BF9-1809706866DC}" type="presOf" srcId="{2BDF51B6-B589-4BDE-8162-66FC5F1EE767}" destId="{50EB293C-3966-4EE3-BB95-B698C266FD38}" srcOrd="0" destOrd="0" presId="urn:microsoft.com/office/officeart/2009/3/layout/IncreasingArrowsProcess"/>
    <dgm:cxn modelId="{866451E4-82EF-45E4-B926-EB34FCE064B3}" srcId="{73524F64-33BF-4963-9E7D-6454171E669E}" destId="{4A677CD6-D17E-48EE-A731-C0E84A69E23F}" srcOrd="0" destOrd="0" parTransId="{E8337CAB-94DC-4379-A7B6-36E093AF9AA5}" sibTransId="{9C2E134A-8397-4BB7-9A1A-9C49F0D8D181}"/>
    <dgm:cxn modelId="{18A64FE6-C753-4649-A79C-5DE0B1E28D85}" srcId="{304AC2A8-9B6A-4E9A-BF64-788EA0E7C92D}" destId="{4A753C17-6075-4938-9FC8-B6524933AAEB}" srcOrd="0" destOrd="0" parTransId="{52E41945-A925-470E-90A8-01773E970CF3}" sibTransId="{D7D9F501-A54F-40AE-A2E0-D34F0808F518}"/>
    <dgm:cxn modelId="{EA1E97FD-2B4C-4DCC-BE98-C47C0A3C4E19}" srcId="{2BDF51B6-B589-4BDE-8162-66FC5F1EE767}" destId="{304AC2A8-9B6A-4E9A-BF64-788EA0E7C92D}" srcOrd="2" destOrd="0" parTransId="{F84AD33F-2558-4FFC-9034-0E5DFA0BE4EC}" sibTransId="{4DB65886-A229-435A-8813-01347B6C397B}"/>
    <dgm:cxn modelId="{724CE05B-56A3-41B6-B861-70D63E223FE8}" type="presParOf" srcId="{50EB293C-3966-4EE3-BB95-B698C266FD38}" destId="{508C759D-75DB-42A0-B237-A53F062DC276}" srcOrd="0" destOrd="0" presId="urn:microsoft.com/office/officeart/2009/3/layout/IncreasingArrowsProcess"/>
    <dgm:cxn modelId="{69698A33-43B5-4096-B682-DA3C69395805}" type="presParOf" srcId="{50EB293C-3966-4EE3-BB95-B698C266FD38}" destId="{8F3AC5B4-CE3E-4AA9-A2D2-2E5EEA566D5B}" srcOrd="1" destOrd="0" presId="urn:microsoft.com/office/officeart/2009/3/layout/IncreasingArrowsProcess"/>
    <dgm:cxn modelId="{B10B7F0D-4922-4AFD-AF6B-4D76ADD27C6F}" type="presParOf" srcId="{50EB293C-3966-4EE3-BB95-B698C266FD38}" destId="{6121CEA8-4DA9-4E5F-BC66-AEFA44E0D6A5}" srcOrd="2" destOrd="0" presId="urn:microsoft.com/office/officeart/2009/3/layout/IncreasingArrowsProcess"/>
    <dgm:cxn modelId="{8E16E3B9-C7B7-456F-AD07-1DD2DFD2578F}" type="presParOf" srcId="{50EB293C-3966-4EE3-BB95-B698C266FD38}" destId="{BC9C17EC-8A9D-4D2D-BB3A-4320734905C7}" srcOrd="3" destOrd="0" presId="urn:microsoft.com/office/officeart/2009/3/layout/IncreasingArrowsProcess"/>
    <dgm:cxn modelId="{E2B4C11B-B7FB-41B9-8D65-E5DE3F944F4A}" type="presParOf" srcId="{50EB293C-3966-4EE3-BB95-B698C266FD38}" destId="{1A0EB5F7-5A70-4DB3-9560-356057E6F15E}" srcOrd="4" destOrd="0" presId="urn:microsoft.com/office/officeart/2009/3/layout/IncreasingArrowsProcess"/>
    <dgm:cxn modelId="{1B2DDD03-F435-402D-8318-5F34DB1A1E17}" type="presParOf" srcId="{50EB293C-3966-4EE3-BB95-B698C266FD38}" destId="{0FAD6601-9450-4FDD-9A51-5725BD520F28}" srcOrd="5" destOrd="0" presId="urn:microsoft.com/office/officeart/2009/3/layout/IncreasingArrowsProcess"/>
    <dgm:cxn modelId="{5F593C45-8F3F-4831-B7A9-E3CB89D1D90A}" type="presParOf" srcId="{50EB293C-3966-4EE3-BB95-B698C266FD38}" destId="{6A23B3D2-1D5E-4B76-9E1A-41215638E1BE}" srcOrd="6" destOrd="0" presId="urn:microsoft.com/office/officeart/2009/3/layout/IncreasingArrowsProcess"/>
    <dgm:cxn modelId="{43441082-42AA-4B0D-8062-AB20B9302C1F}" type="presParOf" srcId="{50EB293C-3966-4EE3-BB95-B698C266FD38}" destId="{6FF5F57B-A6EB-40D6-A9F1-12AF2E55918E}" srcOrd="7"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8C759D-75DB-42A0-B237-A53F062DC276}">
      <dsp:nvSpPr>
        <dsp:cNvPr id="0" name=""/>
        <dsp:cNvSpPr/>
      </dsp:nvSpPr>
      <dsp:spPr>
        <a:xfrm>
          <a:off x="0" y="850417"/>
          <a:ext cx="8750444" cy="1273933"/>
        </a:xfrm>
        <a:prstGeom prst="rightArrow">
          <a:avLst>
            <a:gd name="adj1" fmla="val 50000"/>
            <a:gd name="adj2" fmla="val 50000"/>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254000" bIns="202237" numCol="1" spcCol="1270" anchor="ctr" anchorCtr="0">
          <a:noAutofit/>
        </a:bodyPr>
        <a:lstStyle/>
        <a:p>
          <a:pPr marL="0" lvl="0" indent="0" algn="l" defTabSz="1066800">
            <a:lnSpc>
              <a:spcPct val="90000"/>
            </a:lnSpc>
            <a:spcBef>
              <a:spcPct val="0"/>
            </a:spcBef>
            <a:spcAft>
              <a:spcPct val="35000"/>
            </a:spcAft>
            <a:buNone/>
          </a:pPr>
          <a:r>
            <a:rPr lang="en-US" sz="2400" kern="1200" dirty="0"/>
            <a:t>PACIO Meetings</a:t>
          </a:r>
        </a:p>
      </dsp:txBody>
      <dsp:txXfrm>
        <a:off x="0" y="1168900"/>
        <a:ext cx="8431961" cy="636967"/>
      </dsp:txXfrm>
    </dsp:sp>
    <dsp:sp modelId="{8F3AC5B4-CE3E-4AA9-A2D2-2E5EEA566D5B}">
      <dsp:nvSpPr>
        <dsp:cNvPr id="0" name=""/>
        <dsp:cNvSpPr/>
      </dsp:nvSpPr>
      <dsp:spPr>
        <a:xfrm>
          <a:off x="0" y="1834881"/>
          <a:ext cx="2016977" cy="2356392"/>
        </a:xfrm>
        <a:prstGeom prst="rect">
          <a:avLst/>
        </a:prstGeom>
        <a:solidFill>
          <a:schemeClr val="lt1">
            <a:hueOff val="0"/>
            <a:satOff val="0"/>
            <a:lumOff val="0"/>
            <a:alphaOff val="0"/>
          </a:schemeClr>
        </a:solidFill>
        <a:ln w="15875" cap="flat" cmpd="sng" algn="ctr">
          <a:solidFill>
            <a:srgbClr val="0070C0"/>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A platform for members to provide input into the use cases, data models and development of the FHIR framework</a:t>
          </a:r>
        </a:p>
      </dsp:txBody>
      <dsp:txXfrm>
        <a:off x="0" y="1834881"/>
        <a:ext cx="2016977" cy="2356392"/>
      </dsp:txXfrm>
    </dsp:sp>
    <dsp:sp modelId="{6121CEA8-4DA9-4E5F-BC66-AEFA44E0D6A5}">
      <dsp:nvSpPr>
        <dsp:cNvPr id="0" name=""/>
        <dsp:cNvSpPr/>
      </dsp:nvSpPr>
      <dsp:spPr>
        <a:xfrm>
          <a:off x="2016977" y="1274911"/>
          <a:ext cx="6733466" cy="1273933"/>
        </a:xfrm>
        <a:prstGeom prst="rightArrow">
          <a:avLst>
            <a:gd name="adj1" fmla="val 50000"/>
            <a:gd name="adj2" fmla="val 50000"/>
          </a:avLst>
        </a:prstGeom>
        <a:solidFill>
          <a:srgbClr val="00B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254000" bIns="202237" numCol="1" spcCol="1270" anchor="ctr" anchorCtr="0">
          <a:noAutofit/>
        </a:bodyPr>
        <a:lstStyle/>
        <a:p>
          <a:pPr marL="0" lvl="0" indent="0" algn="l" defTabSz="1066800">
            <a:lnSpc>
              <a:spcPct val="90000"/>
            </a:lnSpc>
            <a:spcBef>
              <a:spcPct val="0"/>
            </a:spcBef>
            <a:spcAft>
              <a:spcPct val="35000"/>
            </a:spcAft>
            <a:buNone/>
          </a:pPr>
          <a:r>
            <a:rPr lang="en-US" sz="2400" kern="1200" dirty="0"/>
            <a:t>Connectathons</a:t>
          </a:r>
        </a:p>
      </dsp:txBody>
      <dsp:txXfrm>
        <a:off x="2016977" y="1593394"/>
        <a:ext cx="6414983" cy="636967"/>
      </dsp:txXfrm>
    </dsp:sp>
    <dsp:sp modelId="{BC9C17EC-8A9D-4D2D-BB3A-4320734905C7}">
      <dsp:nvSpPr>
        <dsp:cNvPr id="0" name=""/>
        <dsp:cNvSpPr/>
      </dsp:nvSpPr>
      <dsp:spPr>
        <a:xfrm>
          <a:off x="2016977" y="2259375"/>
          <a:ext cx="2016977" cy="2296331"/>
        </a:xfrm>
        <a:prstGeom prst="rect">
          <a:avLst/>
        </a:prstGeom>
        <a:solidFill>
          <a:schemeClr val="lt1">
            <a:hueOff val="0"/>
            <a:satOff val="0"/>
            <a:lumOff val="0"/>
            <a:alphaOff val="0"/>
          </a:schemeClr>
        </a:solidFill>
        <a:ln w="15875" cap="flat" cmpd="sng" algn="ctr">
          <a:solidFill>
            <a:srgbClr val="00B050"/>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i="0" kern="1200" dirty="0"/>
            <a:t>An opportunity for multiple vendors to test the client and/or server in a structured environment and provide constructive feedback</a:t>
          </a:r>
        </a:p>
        <a:p>
          <a:pPr marL="0" lvl="0" indent="0" algn="l" defTabSz="444500">
            <a:lnSpc>
              <a:spcPct val="90000"/>
            </a:lnSpc>
            <a:spcBef>
              <a:spcPct val="0"/>
            </a:spcBef>
            <a:spcAft>
              <a:spcPct val="35000"/>
            </a:spcAft>
            <a:buNone/>
          </a:pPr>
          <a:r>
            <a:rPr lang="en-US" sz="1000" i="0" kern="1200" dirty="0"/>
            <a:t>___________________________</a:t>
          </a:r>
        </a:p>
        <a:p>
          <a:pPr marL="0" lvl="0" indent="0" algn="l" defTabSz="444500">
            <a:lnSpc>
              <a:spcPct val="90000"/>
            </a:lnSpc>
            <a:spcBef>
              <a:spcPct val="0"/>
            </a:spcBef>
            <a:spcAft>
              <a:spcPct val="35000"/>
            </a:spcAft>
            <a:buNone/>
          </a:pPr>
          <a:r>
            <a:rPr lang="en-US" sz="1000" i="0" kern="1200" dirty="0"/>
            <a:t>Most connectathon participants take the role of server or client depending on the organization they represent</a:t>
          </a:r>
        </a:p>
        <a:p>
          <a:pPr marL="0" lvl="0" indent="0" algn="l" defTabSz="444500">
            <a:lnSpc>
              <a:spcPct val="90000"/>
            </a:lnSpc>
            <a:spcBef>
              <a:spcPct val="0"/>
            </a:spcBef>
            <a:spcAft>
              <a:spcPct val="35000"/>
            </a:spcAft>
            <a:buNone/>
          </a:pPr>
          <a:r>
            <a:rPr lang="en-US" sz="1000" i="0" kern="1200" dirty="0"/>
            <a:t>___________________________</a:t>
          </a:r>
        </a:p>
        <a:p>
          <a:pPr marL="0" lvl="0" indent="0" algn="l" defTabSz="444500">
            <a:lnSpc>
              <a:spcPct val="90000"/>
            </a:lnSpc>
            <a:spcBef>
              <a:spcPct val="0"/>
            </a:spcBef>
            <a:spcAft>
              <a:spcPct val="35000"/>
            </a:spcAft>
            <a:buNone/>
          </a:pPr>
          <a:r>
            <a:rPr lang="en-US" sz="1000" i="0" kern="1200" dirty="0"/>
            <a:t>To participate in a connectathon, the work group must make some decisions about the data model, the FHIR resources and the FHIR data queries</a:t>
          </a:r>
          <a:endParaRPr lang="en-US" sz="1000" kern="1200" dirty="0"/>
        </a:p>
      </dsp:txBody>
      <dsp:txXfrm>
        <a:off x="2016977" y="2259375"/>
        <a:ext cx="2016977" cy="2296331"/>
      </dsp:txXfrm>
    </dsp:sp>
    <dsp:sp modelId="{1A0EB5F7-5A70-4DB3-9560-356057E6F15E}">
      <dsp:nvSpPr>
        <dsp:cNvPr id="0" name=""/>
        <dsp:cNvSpPr/>
      </dsp:nvSpPr>
      <dsp:spPr>
        <a:xfrm>
          <a:off x="4033954" y="1699404"/>
          <a:ext cx="4716489" cy="1273933"/>
        </a:xfrm>
        <a:prstGeom prst="rightArrow">
          <a:avLst>
            <a:gd name="adj1" fmla="val 50000"/>
            <a:gd name="adj2" fmla="val 50000"/>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254000" bIns="202237" numCol="1" spcCol="1270" anchor="ctr" anchorCtr="0">
          <a:noAutofit/>
        </a:bodyPr>
        <a:lstStyle/>
        <a:p>
          <a:pPr marL="0" lvl="0" indent="0" algn="l" defTabSz="1066800">
            <a:lnSpc>
              <a:spcPct val="90000"/>
            </a:lnSpc>
            <a:spcBef>
              <a:spcPct val="0"/>
            </a:spcBef>
            <a:spcAft>
              <a:spcPct val="35000"/>
            </a:spcAft>
            <a:buNone/>
          </a:pPr>
          <a:r>
            <a:rPr lang="en-US" sz="2400" kern="1200" dirty="0"/>
            <a:t>Balloting</a:t>
          </a:r>
        </a:p>
      </dsp:txBody>
      <dsp:txXfrm>
        <a:off x="4033954" y="2017887"/>
        <a:ext cx="4398006" cy="636967"/>
      </dsp:txXfrm>
    </dsp:sp>
    <dsp:sp modelId="{0FAD6601-9450-4FDD-9A51-5725BD520F28}">
      <dsp:nvSpPr>
        <dsp:cNvPr id="0" name=""/>
        <dsp:cNvSpPr/>
      </dsp:nvSpPr>
      <dsp:spPr>
        <a:xfrm>
          <a:off x="4033954" y="2683869"/>
          <a:ext cx="2016977" cy="2311685"/>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Proposing a standard that is validated and accepted by HL7 community</a:t>
          </a:r>
        </a:p>
        <a:p>
          <a:pPr marL="0" lvl="0" indent="0" algn="l" defTabSz="444500">
            <a:lnSpc>
              <a:spcPct val="90000"/>
            </a:lnSpc>
            <a:spcBef>
              <a:spcPct val="0"/>
            </a:spcBef>
            <a:spcAft>
              <a:spcPct val="35000"/>
            </a:spcAft>
            <a:buNone/>
          </a:pPr>
          <a:r>
            <a:rPr lang="en-US" sz="1000" kern="1200" dirty="0"/>
            <a:t>___________________________</a:t>
          </a:r>
        </a:p>
        <a:p>
          <a:pPr marL="0" lvl="0" indent="0" algn="l" defTabSz="444500">
            <a:lnSpc>
              <a:spcPct val="90000"/>
            </a:lnSpc>
            <a:spcBef>
              <a:spcPct val="0"/>
            </a:spcBef>
            <a:spcAft>
              <a:spcPct val="35000"/>
            </a:spcAft>
            <a:buNone/>
          </a:pPr>
          <a:r>
            <a:rPr lang="en-US" sz="1000" kern="1200" dirty="0"/>
            <a:t>To participate in a ballot, the group must strengthen their case by participating in connectathons</a:t>
          </a:r>
        </a:p>
      </dsp:txBody>
      <dsp:txXfrm>
        <a:off x="4033954" y="2683869"/>
        <a:ext cx="2016977" cy="2311685"/>
      </dsp:txXfrm>
    </dsp:sp>
    <dsp:sp modelId="{6A23B3D2-1D5E-4B76-9E1A-41215638E1BE}">
      <dsp:nvSpPr>
        <dsp:cNvPr id="0" name=""/>
        <dsp:cNvSpPr/>
      </dsp:nvSpPr>
      <dsp:spPr>
        <a:xfrm>
          <a:off x="6050932" y="2123898"/>
          <a:ext cx="2699511" cy="1273933"/>
        </a:xfrm>
        <a:prstGeom prst="rightArrow">
          <a:avLst>
            <a:gd name="adj1" fmla="val 50000"/>
            <a:gd name="adj2" fmla="val 5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254000" bIns="202237" numCol="1" spcCol="1270" anchor="ctr" anchorCtr="0">
          <a:noAutofit/>
        </a:bodyPr>
        <a:lstStyle/>
        <a:p>
          <a:pPr marL="0" lvl="0" indent="0" algn="l" defTabSz="1066800">
            <a:lnSpc>
              <a:spcPct val="90000"/>
            </a:lnSpc>
            <a:spcBef>
              <a:spcPct val="0"/>
            </a:spcBef>
            <a:spcAft>
              <a:spcPct val="35000"/>
            </a:spcAft>
            <a:buNone/>
          </a:pPr>
          <a:r>
            <a:rPr lang="en-US" sz="2400" kern="1200" dirty="0"/>
            <a:t>Adoption</a:t>
          </a:r>
        </a:p>
      </dsp:txBody>
      <dsp:txXfrm>
        <a:off x="6050932" y="2442381"/>
        <a:ext cx="2381028" cy="636967"/>
      </dsp:txXfrm>
    </dsp:sp>
    <dsp:sp modelId="{6FF5F57B-A6EB-40D6-A9F1-12AF2E55918E}">
      <dsp:nvSpPr>
        <dsp:cNvPr id="0" name=""/>
        <dsp:cNvSpPr/>
      </dsp:nvSpPr>
      <dsp:spPr>
        <a:xfrm>
          <a:off x="6050932" y="3108363"/>
          <a:ext cx="2035353" cy="2338780"/>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t>EHR Vendors adopt the IG</a:t>
          </a:r>
        </a:p>
        <a:p>
          <a:pPr marL="0" lvl="0" indent="0" algn="l" defTabSz="444500">
            <a:lnSpc>
              <a:spcPct val="90000"/>
            </a:lnSpc>
            <a:spcBef>
              <a:spcPct val="0"/>
            </a:spcBef>
            <a:spcAft>
              <a:spcPct val="35000"/>
            </a:spcAft>
            <a:buNone/>
          </a:pPr>
          <a:r>
            <a:rPr lang="en-US" sz="1000" kern="1200" dirty="0"/>
            <a:t>_____________________________</a:t>
          </a:r>
        </a:p>
        <a:p>
          <a:pPr marL="0" lvl="0" indent="0" algn="l" defTabSz="444500">
            <a:lnSpc>
              <a:spcPct val="90000"/>
            </a:lnSpc>
            <a:spcBef>
              <a:spcPct val="0"/>
            </a:spcBef>
            <a:spcAft>
              <a:spcPct val="35000"/>
            </a:spcAft>
            <a:buNone/>
          </a:pPr>
          <a:r>
            <a:rPr lang="en-US" sz="1000" kern="1200" dirty="0"/>
            <a:t>Adoption of the framework across the healthcare spectrum</a:t>
          </a:r>
        </a:p>
        <a:p>
          <a:pPr marL="0" lvl="0" indent="0" algn="l" defTabSz="444500">
            <a:lnSpc>
              <a:spcPct val="90000"/>
            </a:lnSpc>
            <a:spcBef>
              <a:spcPct val="0"/>
            </a:spcBef>
            <a:spcAft>
              <a:spcPct val="35000"/>
            </a:spcAft>
            <a:buNone/>
          </a:pPr>
          <a:endParaRPr lang="en-US" sz="1000" kern="1200" dirty="0"/>
        </a:p>
      </dsp:txBody>
      <dsp:txXfrm>
        <a:off x="6050932" y="3108363"/>
        <a:ext cx="2035353" cy="2338780"/>
      </dsp:txXfrm>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80388-F1EB-49F1-8885-6CD1094DDC8D}" type="datetimeFigureOut">
              <a:rPr lang="en-US" smtClean="0"/>
              <a:t>1/15/20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5BB080-279B-4550-9DC2-C1F712477AFB}" type="slidenum">
              <a:rPr lang="en-US" smtClean="0"/>
              <a:t>‹#›</a:t>
            </a:fld>
            <a:endParaRPr lang="en-US" dirty="0"/>
          </a:p>
        </p:txBody>
      </p:sp>
    </p:spTree>
    <p:extLst>
      <p:ext uri="{BB962C8B-B14F-4D97-AF65-F5344CB8AC3E}">
        <p14:creationId xmlns:p14="http://schemas.microsoft.com/office/powerpoint/2010/main" val="2873307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http://www.marylandattorneygeneral.gov/Health%20Policy%20Documents/adirective.pdf</a:t>
            </a:r>
          </a:p>
          <a:p>
            <a:endParaRPr lang="en-US" dirty="0"/>
          </a:p>
          <a:p>
            <a:r>
              <a:rPr lang="en-US" dirty="0"/>
              <a:t>https://hhs.texas.gov/laws-regulations/forms/advance-directives</a:t>
            </a:r>
          </a:p>
        </p:txBody>
      </p:sp>
      <p:sp>
        <p:nvSpPr>
          <p:cNvPr id="4" name="Slide Number Placeholder 3"/>
          <p:cNvSpPr>
            <a:spLocks noGrp="1"/>
          </p:cNvSpPr>
          <p:nvPr>
            <p:ph type="sldNum" sz="quarter" idx="5"/>
          </p:nvPr>
        </p:nvSpPr>
        <p:spPr/>
        <p:txBody>
          <a:bodyPr/>
          <a:lstStyle/>
          <a:p>
            <a:fld id="{3AF796C6-5CA3-403A-8CC5-DDBC3C57889C}" type="slidenum">
              <a:rPr lang="en-US" smtClean="0"/>
              <a:t>20</a:t>
            </a:fld>
            <a:endParaRPr lang="en-US"/>
          </a:p>
        </p:txBody>
      </p:sp>
    </p:spTree>
    <p:extLst>
      <p:ext uri="{BB962C8B-B14F-4D97-AF65-F5344CB8AC3E}">
        <p14:creationId xmlns:p14="http://schemas.microsoft.com/office/powerpoint/2010/main" val="1398962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http://www.marylandattorneygeneral.gov/Health%20Policy%20Documents/adirective.pdf</a:t>
            </a:r>
          </a:p>
          <a:p>
            <a:endParaRPr lang="en-US" dirty="0"/>
          </a:p>
          <a:p>
            <a:r>
              <a:rPr lang="en-US" dirty="0"/>
              <a:t>https://hhs.texas.gov/laws-regulations/forms/advance-directives</a:t>
            </a:r>
          </a:p>
        </p:txBody>
      </p:sp>
      <p:sp>
        <p:nvSpPr>
          <p:cNvPr id="4" name="Slide Number Placeholder 3"/>
          <p:cNvSpPr>
            <a:spLocks noGrp="1"/>
          </p:cNvSpPr>
          <p:nvPr>
            <p:ph type="sldNum" sz="quarter" idx="5"/>
          </p:nvPr>
        </p:nvSpPr>
        <p:spPr/>
        <p:txBody>
          <a:bodyPr/>
          <a:lstStyle/>
          <a:p>
            <a:fld id="{3AF796C6-5CA3-403A-8CC5-DDBC3C57889C}" type="slidenum">
              <a:rPr lang="en-US" smtClean="0"/>
              <a:t>21</a:t>
            </a:fld>
            <a:endParaRPr lang="en-US"/>
          </a:p>
        </p:txBody>
      </p:sp>
    </p:spTree>
    <p:extLst>
      <p:ext uri="{BB962C8B-B14F-4D97-AF65-F5344CB8AC3E}">
        <p14:creationId xmlns:p14="http://schemas.microsoft.com/office/powerpoint/2010/main" val="1482411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F796C6-5CA3-403A-8CC5-DDBC3C57889C}" type="slidenum">
              <a:rPr lang="en-US" smtClean="0"/>
              <a:t>22</a:t>
            </a:fld>
            <a:endParaRPr lang="en-US"/>
          </a:p>
        </p:txBody>
      </p:sp>
    </p:spTree>
    <p:extLst>
      <p:ext uri="{BB962C8B-B14F-4D97-AF65-F5344CB8AC3E}">
        <p14:creationId xmlns:p14="http://schemas.microsoft.com/office/powerpoint/2010/main" val="11264541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1"/>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A5D2C7AD-B8EC-41AF-BCD4-89B09F0B166A}" type="datetimeFigureOut">
              <a:rPr lang="en-US" smtClean="0"/>
              <a:pPr/>
              <a:t>1/15/20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72FD9E6-397B-4FFA-A076-79D9C6357D9F}"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4E3B8DB8-9B87-4348-BCF9-95ECFD9727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255"/>
            <a:ext cx="2597727" cy="1126769"/>
          </a:xfrm>
          <a:prstGeom prst="rect">
            <a:avLst/>
          </a:prstGeom>
        </p:spPr>
      </p:pic>
    </p:spTree>
    <p:extLst>
      <p:ext uri="{BB962C8B-B14F-4D97-AF65-F5344CB8AC3E}">
        <p14:creationId xmlns:p14="http://schemas.microsoft.com/office/powerpoint/2010/main" val="1450518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A5D2C7AD-B8EC-41AF-BCD4-89B09F0B166A}" type="datetimeFigureOut">
              <a:rPr lang="en-US" smtClean="0"/>
              <a:pPr/>
              <a:t>1/15/20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72FD9E6-397B-4FFA-A076-79D9C6357D9F}" type="slidenum">
              <a:rPr lang="en-US" smtClean="0"/>
              <a:pPr/>
              <a:t>‹#›</a:t>
            </a:fld>
            <a:endParaRPr lang="en-US" dirty="0"/>
          </a:p>
        </p:txBody>
      </p:sp>
    </p:spTree>
    <p:extLst>
      <p:ext uri="{BB962C8B-B14F-4D97-AF65-F5344CB8AC3E}">
        <p14:creationId xmlns:p14="http://schemas.microsoft.com/office/powerpoint/2010/main" val="1050086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2C7AD-B8EC-41AF-BCD4-89B09F0B166A}" type="datetimeFigureOut">
              <a:rPr lang="en-US" smtClean="0"/>
              <a:t>1/15/20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2FD9E6-397B-4FFA-A076-79D9C6357D9F}" type="slidenum">
              <a:rPr lang="en-US" smtClean="0"/>
              <a:t>‹#›</a:t>
            </a:fld>
            <a:endParaRPr lang="en-US" dirty="0"/>
          </a:p>
        </p:txBody>
      </p:sp>
    </p:spTree>
    <p:extLst>
      <p:ext uri="{BB962C8B-B14F-4D97-AF65-F5344CB8AC3E}">
        <p14:creationId xmlns:p14="http://schemas.microsoft.com/office/powerpoint/2010/main" val="731348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02303"/>
          </a:xfrm>
        </p:spPr>
        <p:txBody>
          <a:bodyPr/>
          <a:lstStyle>
            <a:lvl1pPr marL="0">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1097280" y="1184564"/>
            <a:ext cx="10058400" cy="468453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solidFill>
                  <a:schemeClr val="tx1"/>
                </a:solidFill>
              </a:defRPr>
            </a:lvl1pPr>
          </a:lstStyle>
          <a:p>
            <a:fld id="{A5D2C7AD-B8EC-41AF-BCD4-89B09F0B166A}" type="datetimeFigureOut">
              <a:rPr lang="en-US" smtClean="0"/>
              <a:pPr/>
              <a:t>1/15/20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72FD9E6-397B-4FFA-A076-79D9C6357D9F}" type="slidenum">
              <a:rPr lang="en-US" smtClean="0"/>
              <a:pPr/>
              <a:t>‹#›</a:t>
            </a:fld>
            <a:endParaRPr lang="en-US" dirty="0"/>
          </a:p>
        </p:txBody>
      </p:sp>
      <p:pic>
        <p:nvPicPr>
          <p:cNvPr id="7" name="Picture 6">
            <a:extLst>
              <a:ext uri="{FF2B5EF4-FFF2-40B4-BE49-F238E27FC236}">
                <a16:creationId xmlns:a16="http://schemas.microsoft.com/office/drawing/2014/main" id="{4C8DA96C-9AAA-4011-955A-EDABBC8275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7611" y="240728"/>
            <a:ext cx="929669" cy="794052"/>
          </a:xfrm>
          <a:prstGeom prst="rect">
            <a:avLst/>
          </a:prstGeom>
        </p:spPr>
      </p:pic>
    </p:spTree>
    <p:extLst>
      <p:ext uri="{BB962C8B-B14F-4D97-AF65-F5344CB8AC3E}">
        <p14:creationId xmlns:p14="http://schemas.microsoft.com/office/powerpoint/2010/main" val="3944676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D2C7AD-B8EC-41AF-BCD4-89B09F0B166A}" type="datetimeFigureOut">
              <a:rPr lang="en-US" smtClean="0"/>
              <a:t>1/15/20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2FD9E6-397B-4FFA-A076-79D9C6357D9F}"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426CA51-B951-45CD-BC5A-E1ABC7EE45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255"/>
            <a:ext cx="2597727" cy="1126769"/>
          </a:xfrm>
          <a:prstGeom prst="rect">
            <a:avLst/>
          </a:prstGeom>
        </p:spPr>
      </p:pic>
    </p:spTree>
    <p:extLst>
      <p:ext uri="{BB962C8B-B14F-4D97-AF65-F5344CB8AC3E}">
        <p14:creationId xmlns:p14="http://schemas.microsoft.com/office/powerpoint/2010/main" val="949801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702302"/>
          </a:xfrm>
        </p:spPr>
        <p:txBody>
          <a:bodyPr/>
          <a:lstStyle/>
          <a:p>
            <a:r>
              <a:rPr lang="en-US" dirty="0"/>
              <a:t>Click to edit Master title style</a:t>
            </a:r>
          </a:p>
        </p:txBody>
      </p:sp>
      <p:sp>
        <p:nvSpPr>
          <p:cNvPr id="3" name="Content Placeholder 2"/>
          <p:cNvSpPr>
            <a:spLocks noGrp="1"/>
          </p:cNvSpPr>
          <p:nvPr>
            <p:ph sz="half" idx="1"/>
          </p:nvPr>
        </p:nvSpPr>
        <p:spPr>
          <a:xfrm>
            <a:off x="1097279" y="1241517"/>
            <a:ext cx="4937760" cy="4627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241517"/>
            <a:ext cx="4937760" cy="46275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solidFill>
                  <a:schemeClr val="tx1"/>
                </a:solidFill>
              </a:defRPr>
            </a:lvl1pPr>
          </a:lstStyle>
          <a:p>
            <a:fld id="{A5D2C7AD-B8EC-41AF-BCD4-89B09F0B166A}" type="datetimeFigureOut">
              <a:rPr lang="en-US" smtClean="0"/>
              <a:pPr/>
              <a:t>1/15/20</a:t>
            </a:fld>
            <a:endParaRPr lang="en-US" dirty="0"/>
          </a:p>
        </p:txBody>
      </p:sp>
      <p:sp>
        <p:nvSpPr>
          <p:cNvPr id="6" name="Footer Placeholder 5"/>
          <p:cNvSpPr>
            <a:spLocks noGrp="1"/>
          </p:cNvSpPr>
          <p:nvPr>
            <p:ph type="ftr" sz="quarter" idx="11"/>
          </p:nvPr>
        </p:nvSpPr>
        <p:spPr/>
        <p:txBody>
          <a:bodyPr/>
          <a:lstStyle>
            <a:lvl1pPr>
              <a:defRPr>
                <a:solidFill>
                  <a:schemeClr val="tx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72FD9E6-397B-4FFA-A076-79D9C6357D9F}" type="slidenum">
              <a:rPr lang="en-US" smtClean="0"/>
              <a:pPr/>
              <a:t>‹#›</a:t>
            </a:fld>
            <a:endParaRPr lang="en-US" dirty="0"/>
          </a:p>
        </p:txBody>
      </p:sp>
      <p:pic>
        <p:nvPicPr>
          <p:cNvPr id="9" name="Picture 8">
            <a:extLst>
              <a:ext uri="{FF2B5EF4-FFF2-40B4-BE49-F238E27FC236}">
                <a16:creationId xmlns:a16="http://schemas.microsoft.com/office/drawing/2014/main" id="{18F198A8-2B0A-436E-A692-CF8495731C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8019"/>
            <a:ext cx="1118004" cy="954913"/>
          </a:xfrm>
          <a:prstGeom prst="rect">
            <a:avLst/>
          </a:prstGeom>
        </p:spPr>
      </p:pic>
    </p:spTree>
    <p:extLst>
      <p:ext uri="{BB962C8B-B14F-4D97-AF65-F5344CB8AC3E}">
        <p14:creationId xmlns:p14="http://schemas.microsoft.com/office/powerpoint/2010/main" val="508078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736282"/>
          </a:xfrm>
        </p:spPr>
        <p:txBody>
          <a:bodyPr/>
          <a:lstStyle/>
          <a:p>
            <a:r>
              <a:rPr lang="en-US" dirty="0"/>
              <a:t>Click to edit Master title style</a:t>
            </a:r>
          </a:p>
        </p:txBody>
      </p:sp>
      <p:sp>
        <p:nvSpPr>
          <p:cNvPr id="3" name="Text Placeholder 2"/>
          <p:cNvSpPr>
            <a:spLocks noGrp="1"/>
          </p:cNvSpPr>
          <p:nvPr>
            <p:ph type="body" idx="1"/>
          </p:nvPr>
        </p:nvSpPr>
        <p:spPr>
          <a:xfrm>
            <a:off x="1097280" y="1132201"/>
            <a:ext cx="4937760" cy="499251"/>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1631452"/>
            <a:ext cx="4937760" cy="432908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132201"/>
            <a:ext cx="4937760" cy="499251"/>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1631452"/>
            <a:ext cx="4937760" cy="43290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solidFill>
                  <a:schemeClr val="tx1"/>
                </a:solidFill>
              </a:defRPr>
            </a:lvl1pPr>
          </a:lstStyle>
          <a:p>
            <a:fld id="{A5D2C7AD-B8EC-41AF-BCD4-89B09F0B166A}" type="datetimeFigureOut">
              <a:rPr lang="en-US" smtClean="0"/>
              <a:pPr/>
              <a:t>1/15/20</a:t>
            </a:fld>
            <a:endParaRPr lang="en-US" dirty="0"/>
          </a:p>
        </p:txBody>
      </p:sp>
      <p:sp>
        <p:nvSpPr>
          <p:cNvPr id="8" name="Footer Placeholder 7"/>
          <p:cNvSpPr>
            <a:spLocks noGrp="1"/>
          </p:cNvSpPr>
          <p:nvPr>
            <p:ph type="ftr" sz="quarter" idx="11"/>
          </p:nvPr>
        </p:nvSpPr>
        <p:spPr/>
        <p:txBody>
          <a:bodyPr/>
          <a:lstStyle>
            <a:lvl1pPr>
              <a:defRPr>
                <a:solidFill>
                  <a:schemeClr val="tx1"/>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chemeClr val="tx1"/>
                </a:solidFill>
              </a:defRPr>
            </a:lvl1pPr>
          </a:lstStyle>
          <a:p>
            <a:fld id="{A72FD9E6-397B-4FFA-A076-79D9C6357D9F}" type="slidenum">
              <a:rPr lang="en-US" smtClean="0"/>
              <a:pPr/>
              <a:t>‹#›</a:t>
            </a:fld>
            <a:endParaRPr lang="en-US" dirty="0"/>
          </a:p>
        </p:txBody>
      </p:sp>
      <p:pic>
        <p:nvPicPr>
          <p:cNvPr id="11" name="Picture 10">
            <a:extLst>
              <a:ext uri="{FF2B5EF4-FFF2-40B4-BE49-F238E27FC236}">
                <a16:creationId xmlns:a16="http://schemas.microsoft.com/office/drawing/2014/main" id="{9A771D88-26C5-4C46-9B3C-0A831383BC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794" y="177288"/>
            <a:ext cx="1118004" cy="954913"/>
          </a:xfrm>
          <a:prstGeom prst="rect">
            <a:avLst/>
          </a:prstGeom>
        </p:spPr>
      </p:pic>
    </p:spTree>
    <p:extLst>
      <p:ext uri="{BB962C8B-B14F-4D97-AF65-F5344CB8AC3E}">
        <p14:creationId xmlns:p14="http://schemas.microsoft.com/office/powerpoint/2010/main" val="3854333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A5D2C7AD-B8EC-41AF-BCD4-89B09F0B166A}" type="datetimeFigureOut">
              <a:rPr lang="en-US" smtClean="0"/>
              <a:t>1/15/20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72FD9E6-397B-4FFA-A076-79D9C6357D9F}" type="slidenum">
              <a:rPr lang="en-US" smtClean="0"/>
              <a:t>‹#›</a:t>
            </a:fld>
            <a:endParaRPr lang="en-US" dirty="0"/>
          </a:p>
        </p:txBody>
      </p:sp>
      <p:pic>
        <p:nvPicPr>
          <p:cNvPr id="6" name="Picture 5">
            <a:extLst>
              <a:ext uri="{FF2B5EF4-FFF2-40B4-BE49-F238E27FC236}">
                <a16:creationId xmlns:a16="http://schemas.microsoft.com/office/drawing/2014/main" id="{928CDCFA-74A7-428D-AA6A-3CF83D7CCA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85" y="172270"/>
            <a:ext cx="1118004" cy="954913"/>
          </a:xfrm>
          <a:prstGeom prst="rect">
            <a:avLst/>
          </a:prstGeom>
        </p:spPr>
      </p:pic>
    </p:spTree>
    <p:extLst>
      <p:ext uri="{BB962C8B-B14F-4D97-AF65-F5344CB8AC3E}">
        <p14:creationId xmlns:p14="http://schemas.microsoft.com/office/powerpoint/2010/main" val="3886656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5D2C7AD-B8EC-41AF-BCD4-89B09F0B166A}" type="datetimeFigureOut">
              <a:rPr lang="en-US" smtClean="0"/>
              <a:t>1/15/20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A72FD9E6-397B-4FFA-A076-79D9C6357D9F}" type="slidenum">
              <a:rPr lang="en-US" smtClean="0"/>
              <a:t>‹#›</a:t>
            </a:fld>
            <a:endParaRPr lang="en-US" dirty="0"/>
          </a:p>
        </p:txBody>
      </p:sp>
    </p:spTree>
    <p:extLst>
      <p:ext uri="{BB962C8B-B14F-4D97-AF65-F5344CB8AC3E}">
        <p14:creationId xmlns:p14="http://schemas.microsoft.com/office/powerpoint/2010/main" val="3412574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5D2C7AD-B8EC-41AF-BCD4-89B09F0B166A}" type="datetimeFigureOut">
              <a:rPr lang="en-US" smtClean="0"/>
              <a:t>1/15/20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72FD9E6-397B-4FFA-A076-79D9C6357D9F}" type="slidenum">
              <a:rPr lang="en-US" smtClean="0"/>
              <a:t>‹#›</a:t>
            </a:fld>
            <a:endParaRPr lang="en-US" dirty="0"/>
          </a:p>
        </p:txBody>
      </p:sp>
    </p:spTree>
    <p:extLst>
      <p:ext uri="{BB962C8B-B14F-4D97-AF65-F5344CB8AC3E}">
        <p14:creationId xmlns:p14="http://schemas.microsoft.com/office/powerpoint/2010/main" val="556756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D2C7AD-B8EC-41AF-BCD4-89B09F0B166A}" type="datetimeFigureOut">
              <a:rPr lang="en-US" smtClean="0"/>
              <a:t>1/15/20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2FD9E6-397B-4FFA-A076-79D9C6357D9F}" type="slidenum">
              <a:rPr lang="en-US" smtClean="0"/>
              <a:t>‹#›</a:t>
            </a:fld>
            <a:endParaRPr lang="en-US" dirty="0"/>
          </a:p>
        </p:txBody>
      </p:sp>
    </p:spTree>
    <p:extLst>
      <p:ext uri="{BB962C8B-B14F-4D97-AF65-F5344CB8AC3E}">
        <p14:creationId xmlns:p14="http://schemas.microsoft.com/office/powerpoint/2010/main" val="4191869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4"/>
            <a:ext cx="10058400" cy="72624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184569"/>
            <a:ext cx="10058400" cy="4684525"/>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5D2C7AD-B8EC-41AF-BCD4-89B09F0B166A}" type="datetimeFigureOut">
              <a:rPr lang="en-US" smtClean="0"/>
              <a:t>1/15/20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72FD9E6-397B-4FFA-A076-79D9C6357D9F}" type="slidenum">
              <a:rPr lang="en-US" smtClean="0"/>
              <a:t>‹#›</a:t>
            </a:fld>
            <a:endParaRPr lang="en-US" dirty="0"/>
          </a:p>
        </p:txBody>
      </p:sp>
      <p:cxnSp>
        <p:nvCxnSpPr>
          <p:cNvPr id="10" name="Straight Connector 9"/>
          <p:cNvCxnSpPr/>
          <p:nvPr/>
        </p:nvCxnSpPr>
        <p:spPr>
          <a:xfrm>
            <a:off x="1097280" y="1012850"/>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42880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paciowg/inferno" TargetMode="External"/><Relationship Id="rId3" Type="http://schemas.openxmlformats.org/officeDocument/2006/relationships/hyperlink" Target="https://paciowg.github.io/del/" TargetMode="External"/><Relationship Id="rId7" Type="http://schemas.openxmlformats.org/officeDocument/2006/relationships/hyperlink" Target="https://github.com/paciowg/delDemo" TargetMode="External"/><Relationship Id="rId2" Type="http://schemas.openxmlformats.org/officeDocument/2006/relationships/hyperlink" Target="https://confluence.hl7.org/display/FHIR/2020-01+CMS+Data+Element+Library+Track+Proposal" TargetMode="External"/><Relationship Id="rId1" Type="http://schemas.openxmlformats.org/officeDocument/2006/relationships/slideLayout" Target="../slideLayouts/slideLayout2.xml"/><Relationship Id="rId6" Type="http://schemas.openxmlformats.org/officeDocument/2006/relationships/hyperlink" Target="https://github.com/paciowg/del" TargetMode="External"/><Relationship Id="rId5" Type="http://schemas.openxmlformats.org/officeDocument/2006/relationships/hyperlink" Target="https://deldemo.herokuapp.com/" TargetMode="External"/><Relationship Id="rId4" Type="http://schemas.openxmlformats.org/officeDocument/2006/relationships/hyperlink" Target="https://api.logicahealth.org/PACIO/open/Questionnaire/HIS-2.00.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aciowg.github.io/cognitive-status-ig/" TargetMode="External"/><Relationship Id="rId2" Type="http://schemas.openxmlformats.org/officeDocument/2006/relationships/hyperlink" Target="https://paciowg.github.io/functional-status-ig/"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paciowg/connectathon-data" TargetMode="External"/><Relationship Id="rId7" Type="http://schemas.openxmlformats.org/officeDocument/2006/relationships/hyperlink" Target="https://github.com/paciowg/transfer-summary-ri-client" TargetMode="External"/><Relationship Id="rId2" Type="http://schemas.openxmlformats.org/officeDocument/2006/relationships/hyperlink" Target="https://github.com/paciowg/sample-data" TargetMode="External"/><Relationship Id="rId1" Type="http://schemas.openxmlformats.org/officeDocument/2006/relationships/slideLayout" Target="../slideLayouts/slideLayout2.xml"/><Relationship Id="rId6" Type="http://schemas.openxmlformats.org/officeDocument/2006/relationships/hyperlink" Target="https://github.com/jamesagnew/hapi-fhir" TargetMode="External"/><Relationship Id="rId5" Type="http://schemas.openxmlformats.org/officeDocument/2006/relationships/hyperlink" Target="https://snf-transfer-summary.herokuapp.com/" TargetMode="External"/><Relationship Id="rId4" Type="http://schemas.openxmlformats.org/officeDocument/2006/relationships/hyperlink" Target="http://hapi.fhir.org/baseR4"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users/congerdesign-509903/?utm_source=link-attribution&amp;utm_medium=referral&amp;utm_campaign=image&amp;utm_content=1624142" TargetMode="External"/><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hyperlink" Target="https://pixabay.com/?utm_source=link-attribution&amp;utm_medium=referral&amp;utm_campaign=image&amp;utm_content=1624142"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tiff"/><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rotect2.fireeye.com/url?k=beaf59c1-e2fa50d2-beaf68fe-0cc47adb5650-e142856e34026e0d&amp;u=https://confluence.hl7.org/display/FHIR/2020-01+PACIO+Functional+Status+Track" TargetMode="External"/><Relationship Id="rId2" Type="http://schemas.openxmlformats.org/officeDocument/2006/relationships/hyperlink" Target="https://protect2.fireeye.com/url?k=76872789-2ad22e9a-768716b6-0cc47adb5650-ce0ec4661788c1a4&amp;u=https://confluence.hl7.org/display/FHIR/2020-01+PACIO+Cognitive+Status+Track" TargetMode="External"/><Relationship Id="rId1" Type="http://schemas.openxmlformats.org/officeDocument/2006/relationships/slideLayout" Target="../slideLayouts/slideLayout2.xml"/><Relationship Id="rId5" Type="http://schemas.openxmlformats.org/officeDocument/2006/relationships/hyperlink" Target="https://github.com/paciowg/connectathon-data" TargetMode="External"/><Relationship Id="rId4" Type="http://schemas.openxmlformats.org/officeDocument/2006/relationships/hyperlink" Target="https://github.com/paciowg/sample-data"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paciowg.github.io/cognitive-status-ig/" TargetMode="External"/><Relationship Id="rId7" Type="http://schemas.openxmlformats.org/officeDocument/2006/relationships/hyperlink" Target="https://github.com/paciowg/transfer-summary-ri-client" TargetMode="External"/><Relationship Id="rId2" Type="http://schemas.openxmlformats.org/officeDocument/2006/relationships/hyperlink" Target="https://paciowg.github.io/functional-status-ig/" TargetMode="External"/><Relationship Id="rId1" Type="http://schemas.openxmlformats.org/officeDocument/2006/relationships/slideLayout" Target="../slideLayouts/slideLayout2.xml"/><Relationship Id="rId6" Type="http://schemas.openxmlformats.org/officeDocument/2006/relationships/hyperlink" Target="https://github.com/jamesagnew/hapi-fhir" TargetMode="External"/><Relationship Id="rId5" Type="http://schemas.openxmlformats.org/officeDocument/2006/relationships/hyperlink" Target="https://snf-transfer-summary.herokuapp.com/" TargetMode="External"/><Relationship Id="rId4" Type="http://schemas.openxmlformats.org/officeDocument/2006/relationships/hyperlink" Target="http://hapi.fhir.org/baseR4"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5513-94CB-4FED-A2E0-41E7E0D8B185}"/>
              </a:ext>
            </a:extLst>
          </p:cNvPr>
          <p:cNvSpPr>
            <a:spLocks noGrp="1"/>
          </p:cNvSpPr>
          <p:nvPr>
            <p:ph type="ctrTitle"/>
          </p:nvPr>
        </p:nvSpPr>
        <p:spPr/>
        <p:txBody>
          <a:bodyPr/>
          <a:lstStyle/>
          <a:p>
            <a:r>
              <a:rPr lang="en-US" b="1" dirty="0">
                <a:solidFill>
                  <a:schemeClr val="tx1"/>
                </a:solidFill>
              </a:rPr>
              <a:t>HL7/CMS Connectathon</a:t>
            </a:r>
          </a:p>
        </p:txBody>
      </p:sp>
      <p:sp>
        <p:nvSpPr>
          <p:cNvPr id="3" name="Subtitle 2">
            <a:extLst>
              <a:ext uri="{FF2B5EF4-FFF2-40B4-BE49-F238E27FC236}">
                <a16:creationId xmlns:a16="http://schemas.microsoft.com/office/drawing/2014/main" id="{953134BC-0915-4BFB-A6E9-9DB2044B0FB5}"/>
              </a:ext>
            </a:extLst>
          </p:cNvPr>
          <p:cNvSpPr>
            <a:spLocks noGrp="1"/>
          </p:cNvSpPr>
          <p:nvPr>
            <p:ph type="subTitle" idx="1"/>
          </p:nvPr>
        </p:nvSpPr>
        <p:spPr/>
        <p:txBody>
          <a:bodyPr/>
          <a:lstStyle/>
          <a:p>
            <a:r>
              <a:rPr lang="en-US" dirty="0"/>
              <a:t>PACIO Project</a:t>
            </a:r>
          </a:p>
          <a:p>
            <a:r>
              <a:rPr lang="en-US" dirty="0"/>
              <a:t>01/15/20</a:t>
            </a:r>
          </a:p>
        </p:txBody>
      </p:sp>
    </p:spTree>
    <p:extLst>
      <p:ext uri="{BB962C8B-B14F-4D97-AF65-F5344CB8AC3E}">
        <p14:creationId xmlns:p14="http://schemas.microsoft.com/office/powerpoint/2010/main" val="497293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7103-FA62-C146-870F-0F5833A88BA7}"/>
              </a:ext>
            </a:extLst>
          </p:cNvPr>
          <p:cNvSpPr>
            <a:spLocks noGrp="1"/>
          </p:cNvSpPr>
          <p:nvPr>
            <p:ph type="title"/>
          </p:nvPr>
        </p:nvSpPr>
        <p:spPr/>
        <p:txBody>
          <a:bodyPr>
            <a:normAutofit fontScale="90000"/>
          </a:bodyPr>
          <a:lstStyle/>
          <a:p>
            <a:r>
              <a:rPr lang="en-US" dirty="0"/>
              <a:t>DEL FHIR API</a:t>
            </a:r>
          </a:p>
        </p:txBody>
      </p:sp>
      <p:sp>
        <p:nvSpPr>
          <p:cNvPr id="3" name="Content Placeholder 2">
            <a:extLst>
              <a:ext uri="{FF2B5EF4-FFF2-40B4-BE49-F238E27FC236}">
                <a16:creationId xmlns:a16="http://schemas.microsoft.com/office/drawing/2014/main" id="{F8033DD1-6FB1-FA46-802F-4AE737D31ACA}"/>
              </a:ext>
            </a:extLst>
          </p:cNvPr>
          <p:cNvSpPr>
            <a:spLocks noGrp="1"/>
          </p:cNvSpPr>
          <p:nvPr>
            <p:ph idx="1"/>
          </p:nvPr>
        </p:nvSpPr>
        <p:spPr>
          <a:xfrm>
            <a:off x="1475740" y="1599883"/>
            <a:ext cx="9037320" cy="4749326"/>
          </a:xfrm>
        </p:spPr>
        <p:txBody>
          <a:bodyPr>
            <a:normAutofit fontScale="70000" lnSpcReduction="20000"/>
          </a:bodyPr>
          <a:lstStyle/>
          <a:p>
            <a:pPr>
              <a:lnSpc>
                <a:spcPct val="120000"/>
              </a:lnSpc>
            </a:pPr>
            <a:r>
              <a:rPr lang="en-US" sz="2900" dirty="0"/>
              <a:t>Track Proposal</a:t>
            </a:r>
          </a:p>
          <a:p>
            <a:pPr lvl="1">
              <a:lnSpc>
                <a:spcPct val="120000"/>
              </a:lnSpc>
            </a:pPr>
            <a:r>
              <a:rPr lang="en-US" sz="2800" dirty="0">
                <a:hlinkClick r:id="rId2"/>
              </a:rPr>
              <a:t>https://confluence.hl7.org/display/FHIR/2020-01+CMS+Data+Element+Library+Track+Proposal</a:t>
            </a:r>
            <a:endParaRPr lang="en-US" sz="2800" dirty="0"/>
          </a:p>
          <a:p>
            <a:r>
              <a:rPr lang="en-US" sz="2900" dirty="0"/>
              <a:t>Implementation Guide			</a:t>
            </a:r>
            <a:r>
              <a:rPr lang="en-US" sz="2900" dirty="0">
                <a:hlinkClick r:id="rId3"/>
              </a:rPr>
              <a:t>https://paciowg.github.io/del/</a:t>
            </a:r>
            <a:endParaRPr lang="en-US" sz="2900" dirty="0"/>
          </a:p>
          <a:p>
            <a:endParaRPr lang="en-US" dirty="0"/>
          </a:p>
          <a:p>
            <a:r>
              <a:rPr lang="en-US" sz="2900" dirty="0"/>
              <a:t>Hosted Reference Implementation</a:t>
            </a:r>
          </a:p>
          <a:p>
            <a:pPr lvl="1"/>
            <a:r>
              <a:rPr lang="en-US" sz="2900" dirty="0"/>
              <a:t>Server:  				</a:t>
            </a:r>
            <a:r>
              <a:rPr lang="en-US" sz="2900" u="sng" dirty="0">
                <a:hlinkClick r:id="rId4" tooltip="https://api.logicahealth.org/PACIO/open/Questionnaire/HIS-2.00.0"/>
              </a:rPr>
              <a:t>https://api.logicahealth.org/PACIO/</a:t>
            </a:r>
            <a:r>
              <a:rPr lang="en-US" sz="2900" dirty="0"/>
              <a:t> </a:t>
            </a:r>
          </a:p>
          <a:p>
            <a:pPr lvl="1"/>
            <a:r>
              <a:rPr lang="en-US" sz="2900" dirty="0"/>
              <a:t>Client:  				</a:t>
            </a:r>
            <a:r>
              <a:rPr lang="en-US" sz="2900" u="sng" dirty="0">
                <a:hlinkClick r:id="rId5" tooltip="https://deldemo.herokuapp.com/"/>
              </a:rPr>
              <a:t>https://deldemo.herokuapp.com</a:t>
            </a:r>
            <a:endParaRPr lang="en-US" sz="2900" dirty="0"/>
          </a:p>
          <a:p>
            <a:pPr marL="457200" lvl="1" indent="0">
              <a:buNone/>
            </a:pPr>
            <a:endParaRPr lang="en-US" dirty="0"/>
          </a:p>
          <a:p>
            <a:r>
              <a:rPr lang="en-US" sz="2900" dirty="0"/>
              <a:t>Reference Implementation Code</a:t>
            </a:r>
          </a:p>
          <a:p>
            <a:pPr lvl="1"/>
            <a:r>
              <a:rPr lang="en-US" sz="2900" dirty="0"/>
              <a:t>Server: 				</a:t>
            </a:r>
            <a:r>
              <a:rPr lang="en-US" sz="2900" dirty="0">
                <a:hlinkClick r:id="rId6"/>
              </a:rPr>
              <a:t>https://github.com/paciowg/del</a:t>
            </a:r>
            <a:endParaRPr lang="en-US" sz="2900" dirty="0"/>
          </a:p>
          <a:p>
            <a:pPr lvl="1"/>
            <a:r>
              <a:rPr lang="en-US" sz="2900" dirty="0"/>
              <a:t>Client: 				</a:t>
            </a:r>
            <a:r>
              <a:rPr lang="en-US" sz="2900" dirty="0">
                <a:hlinkClick r:id="rId7"/>
              </a:rPr>
              <a:t>https://github.com/paciowg/delDemo</a:t>
            </a:r>
            <a:endParaRPr lang="en-US" sz="2900" dirty="0"/>
          </a:p>
          <a:p>
            <a:pPr marL="457200" lvl="1" indent="0">
              <a:buNone/>
            </a:pPr>
            <a:r>
              <a:rPr lang="en-US" dirty="0"/>
              <a:t>	</a:t>
            </a:r>
          </a:p>
          <a:p>
            <a:r>
              <a:rPr lang="en-US" sz="2900" dirty="0"/>
              <a:t>Test Scripts: </a:t>
            </a:r>
            <a:r>
              <a:rPr lang="en-US" dirty="0"/>
              <a:t>				</a:t>
            </a:r>
            <a:r>
              <a:rPr lang="en-US" sz="2800" dirty="0">
                <a:hlinkClick r:id="rId8"/>
              </a:rPr>
              <a:t>https://github.com/paciowg/inferno</a:t>
            </a:r>
            <a:endParaRPr lang="en-US" sz="2800" dirty="0"/>
          </a:p>
        </p:txBody>
      </p:sp>
    </p:spTree>
    <p:extLst>
      <p:ext uri="{BB962C8B-B14F-4D97-AF65-F5344CB8AC3E}">
        <p14:creationId xmlns:p14="http://schemas.microsoft.com/office/powerpoint/2010/main" val="2054491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E63DA-322F-443E-80FA-AA8D578E5A37}"/>
              </a:ext>
            </a:extLst>
          </p:cNvPr>
          <p:cNvSpPr>
            <a:spLocks noGrp="1"/>
          </p:cNvSpPr>
          <p:nvPr>
            <p:ph type="title"/>
          </p:nvPr>
        </p:nvSpPr>
        <p:spPr/>
        <p:txBody>
          <a:bodyPr>
            <a:normAutofit fontScale="90000"/>
          </a:bodyPr>
          <a:lstStyle/>
          <a:p>
            <a:r>
              <a:rPr lang="en-US" dirty="0">
                <a:solidFill>
                  <a:schemeClr val="tx1"/>
                </a:solidFill>
              </a:rPr>
              <a:t>Notable Connectathon Achievements</a:t>
            </a:r>
          </a:p>
        </p:txBody>
      </p:sp>
      <p:sp>
        <p:nvSpPr>
          <p:cNvPr id="3" name="Content Placeholder 2">
            <a:extLst>
              <a:ext uri="{FF2B5EF4-FFF2-40B4-BE49-F238E27FC236}">
                <a16:creationId xmlns:a16="http://schemas.microsoft.com/office/drawing/2014/main" id="{6C64F150-CB88-476F-AC98-BEFB43A9D4FD}"/>
              </a:ext>
            </a:extLst>
          </p:cNvPr>
          <p:cNvSpPr>
            <a:spLocks noGrp="1"/>
          </p:cNvSpPr>
          <p:nvPr>
            <p:ph idx="1"/>
          </p:nvPr>
        </p:nvSpPr>
        <p:spPr/>
        <p:txBody>
          <a:bodyPr>
            <a:normAutofit/>
          </a:bodyPr>
          <a:lstStyle/>
          <a:p>
            <a:pPr>
              <a:buFont typeface="Wingdings" panose="05000000000000000000" pitchFamily="2" charset="2"/>
              <a:buChar char="§"/>
            </a:pPr>
            <a:r>
              <a:rPr lang="en-US" dirty="0">
                <a:solidFill>
                  <a:schemeClr val="tx1"/>
                </a:solidFill>
              </a:rPr>
              <a:t>Good collaboration and discussion around requirements and Implementation Guide design</a:t>
            </a:r>
          </a:p>
          <a:p>
            <a:pPr>
              <a:buFont typeface="Wingdings" panose="05000000000000000000" pitchFamily="2" charset="2"/>
              <a:buChar char="§"/>
            </a:pPr>
            <a:r>
              <a:rPr lang="en-US" dirty="0">
                <a:solidFill>
                  <a:schemeClr val="tx1"/>
                </a:solidFill>
              </a:rPr>
              <a:t>We had two clients working with the current versions of the implementation guide</a:t>
            </a:r>
          </a:p>
          <a:p>
            <a:pPr>
              <a:buFont typeface="Wingdings" panose="05000000000000000000" pitchFamily="2" charset="2"/>
              <a:buChar char="§"/>
            </a:pPr>
            <a:r>
              <a:rPr lang="en-US" dirty="0">
                <a:solidFill>
                  <a:schemeClr val="tx1"/>
                </a:solidFill>
              </a:rPr>
              <a:t>Both clients were able to display assessment forms</a:t>
            </a:r>
          </a:p>
          <a:p>
            <a:pPr>
              <a:buFont typeface="Wingdings" panose="05000000000000000000" pitchFamily="2" charset="2"/>
              <a:buChar char="§"/>
            </a:pPr>
            <a:r>
              <a:rPr lang="en-US" dirty="0">
                <a:solidFill>
                  <a:schemeClr val="tx1"/>
                </a:solidFill>
              </a:rPr>
              <a:t>Issues and improvements were identified with the implementation guide</a:t>
            </a:r>
          </a:p>
        </p:txBody>
      </p:sp>
    </p:spTree>
    <p:extLst>
      <p:ext uri="{BB962C8B-B14F-4D97-AF65-F5344CB8AC3E}">
        <p14:creationId xmlns:p14="http://schemas.microsoft.com/office/powerpoint/2010/main" val="1725503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8C83F-4335-2346-93D0-A2BF1F26E5DB}"/>
              </a:ext>
            </a:extLst>
          </p:cNvPr>
          <p:cNvSpPr>
            <a:spLocks noGrp="1"/>
          </p:cNvSpPr>
          <p:nvPr>
            <p:ph type="ctrTitle"/>
          </p:nvPr>
        </p:nvSpPr>
        <p:spPr/>
        <p:txBody>
          <a:bodyPr/>
          <a:lstStyle/>
          <a:p>
            <a:r>
              <a:rPr lang="en-US" dirty="0"/>
              <a:t>Demonstration</a:t>
            </a:r>
          </a:p>
        </p:txBody>
      </p:sp>
    </p:spTree>
    <p:extLst>
      <p:ext uri="{BB962C8B-B14F-4D97-AF65-F5344CB8AC3E}">
        <p14:creationId xmlns:p14="http://schemas.microsoft.com/office/powerpoint/2010/main" val="3006454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E654-718C-F645-9D20-06AA07D534D0}"/>
              </a:ext>
            </a:extLst>
          </p:cNvPr>
          <p:cNvSpPr>
            <a:spLocks noGrp="1"/>
          </p:cNvSpPr>
          <p:nvPr>
            <p:ph type="title"/>
          </p:nvPr>
        </p:nvSpPr>
        <p:spPr/>
        <p:txBody>
          <a:bodyPr>
            <a:normAutofit fontScale="90000"/>
          </a:bodyPr>
          <a:lstStyle/>
          <a:p>
            <a:r>
              <a:rPr lang="en-US" dirty="0"/>
              <a:t>Vendor Implementations</a:t>
            </a:r>
          </a:p>
        </p:txBody>
      </p:sp>
      <p:pic>
        <p:nvPicPr>
          <p:cNvPr id="5" name="Content Placeholder 4" descr="A screenshot of a cell phone&#10;&#10;Description automatically generated">
            <a:extLst>
              <a:ext uri="{FF2B5EF4-FFF2-40B4-BE49-F238E27FC236}">
                <a16:creationId xmlns:a16="http://schemas.microsoft.com/office/drawing/2014/main" id="{CD655127-0366-5844-8698-0FBD3E46C3EB}"/>
              </a:ext>
            </a:extLst>
          </p:cNvPr>
          <p:cNvPicPr>
            <a:picLocks noGrp="1" noChangeAspect="1"/>
          </p:cNvPicPr>
          <p:nvPr>
            <p:ph idx="1"/>
          </p:nvPr>
        </p:nvPicPr>
        <p:blipFill>
          <a:blip r:embed="rId2"/>
          <a:stretch>
            <a:fillRect/>
          </a:stretch>
        </p:blipFill>
        <p:spPr>
          <a:xfrm>
            <a:off x="8196794" y="1697031"/>
            <a:ext cx="2170644" cy="4351338"/>
          </a:xfrm>
          <a:ln>
            <a:solidFill>
              <a:schemeClr val="tx1"/>
            </a:solidFill>
          </a:ln>
        </p:spPr>
      </p:pic>
      <p:pic>
        <p:nvPicPr>
          <p:cNvPr id="7" name="Picture 6" descr="A screenshot of a cell phone&#10;&#10;Description automatically generated">
            <a:extLst>
              <a:ext uri="{FF2B5EF4-FFF2-40B4-BE49-F238E27FC236}">
                <a16:creationId xmlns:a16="http://schemas.microsoft.com/office/drawing/2014/main" id="{CE9BBD66-6640-7247-95E0-E1BE63EEBAA1}"/>
              </a:ext>
            </a:extLst>
          </p:cNvPr>
          <p:cNvPicPr>
            <a:picLocks noChangeAspect="1"/>
          </p:cNvPicPr>
          <p:nvPr/>
        </p:nvPicPr>
        <p:blipFill>
          <a:blip r:embed="rId3"/>
          <a:stretch>
            <a:fillRect/>
          </a:stretch>
        </p:blipFill>
        <p:spPr>
          <a:xfrm>
            <a:off x="5016503" y="1697031"/>
            <a:ext cx="2170644" cy="4371576"/>
          </a:xfrm>
          <a:prstGeom prst="rect">
            <a:avLst/>
          </a:prstGeom>
          <a:ln>
            <a:solidFill>
              <a:schemeClr val="tx1"/>
            </a:solidFill>
          </a:ln>
        </p:spPr>
      </p:pic>
      <p:pic>
        <p:nvPicPr>
          <p:cNvPr id="9" name="Picture 8" descr="A screenshot of a cell phone&#10;&#10;Description automatically generated">
            <a:extLst>
              <a:ext uri="{FF2B5EF4-FFF2-40B4-BE49-F238E27FC236}">
                <a16:creationId xmlns:a16="http://schemas.microsoft.com/office/drawing/2014/main" id="{92D6FC1B-BCD7-8A4B-8697-69B879E1FC1B}"/>
              </a:ext>
            </a:extLst>
          </p:cNvPr>
          <p:cNvPicPr>
            <a:picLocks noChangeAspect="1"/>
          </p:cNvPicPr>
          <p:nvPr/>
        </p:nvPicPr>
        <p:blipFill>
          <a:blip r:embed="rId4"/>
          <a:stretch>
            <a:fillRect/>
          </a:stretch>
        </p:blipFill>
        <p:spPr>
          <a:xfrm>
            <a:off x="1836212" y="1717270"/>
            <a:ext cx="2170644" cy="4351337"/>
          </a:xfrm>
          <a:prstGeom prst="rect">
            <a:avLst/>
          </a:prstGeom>
          <a:ln>
            <a:solidFill>
              <a:schemeClr val="tx1"/>
            </a:solidFill>
          </a:ln>
        </p:spPr>
      </p:pic>
      <p:sp>
        <p:nvSpPr>
          <p:cNvPr id="10" name="TextBox 9">
            <a:extLst>
              <a:ext uri="{FF2B5EF4-FFF2-40B4-BE49-F238E27FC236}">
                <a16:creationId xmlns:a16="http://schemas.microsoft.com/office/drawing/2014/main" id="{0124AF34-BD7C-C849-A9A2-B9F24CD05822}"/>
              </a:ext>
            </a:extLst>
          </p:cNvPr>
          <p:cNvSpPr txBox="1"/>
          <p:nvPr/>
        </p:nvSpPr>
        <p:spPr>
          <a:xfrm>
            <a:off x="785813" y="6443663"/>
            <a:ext cx="2472343" cy="369332"/>
          </a:xfrm>
          <a:prstGeom prst="rect">
            <a:avLst/>
          </a:prstGeom>
          <a:noFill/>
        </p:spPr>
        <p:txBody>
          <a:bodyPr wrap="none" rtlCol="0">
            <a:spAutoFit/>
          </a:bodyPr>
          <a:lstStyle/>
          <a:p>
            <a:r>
              <a:rPr lang="en-US" dirty="0"/>
              <a:t>Source: Prepared Health</a:t>
            </a:r>
          </a:p>
        </p:txBody>
      </p:sp>
    </p:spTree>
    <p:extLst>
      <p:ext uri="{BB962C8B-B14F-4D97-AF65-F5344CB8AC3E}">
        <p14:creationId xmlns:p14="http://schemas.microsoft.com/office/powerpoint/2010/main" val="3472176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26AEC2-A746-4E18-A82C-9136BAD21FB6}"/>
              </a:ext>
            </a:extLst>
          </p:cNvPr>
          <p:cNvSpPr>
            <a:spLocks noGrp="1"/>
          </p:cNvSpPr>
          <p:nvPr>
            <p:ph type="title"/>
          </p:nvPr>
        </p:nvSpPr>
        <p:spPr/>
        <p:txBody>
          <a:bodyPr/>
          <a:lstStyle/>
          <a:p>
            <a:r>
              <a:rPr lang="en-US" dirty="0"/>
              <a:t>PACIO Project</a:t>
            </a:r>
          </a:p>
        </p:txBody>
      </p:sp>
    </p:spTree>
    <p:extLst>
      <p:ext uri="{BB962C8B-B14F-4D97-AF65-F5344CB8AC3E}">
        <p14:creationId xmlns:p14="http://schemas.microsoft.com/office/powerpoint/2010/main" val="2523300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5A55A-65AD-E34C-92DF-A222BBE92DC2}"/>
              </a:ext>
            </a:extLst>
          </p:cNvPr>
          <p:cNvSpPr>
            <a:spLocks noGrp="1"/>
          </p:cNvSpPr>
          <p:nvPr>
            <p:ph type="title"/>
          </p:nvPr>
        </p:nvSpPr>
        <p:spPr>
          <a:xfrm>
            <a:off x="1097280" y="-336657"/>
            <a:ext cx="8027057" cy="1325563"/>
          </a:xfrm>
        </p:spPr>
        <p:txBody>
          <a:bodyPr/>
          <a:lstStyle/>
          <a:p>
            <a:r>
              <a:rPr lang="en-US" dirty="0"/>
              <a:t>PACIO Use Case</a:t>
            </a:r>
          </a:p>
        </p:txBody>
      </p:sp>
      <p:sp>
        <p:nvSpPr>
          <p:cNvPr id="3" name="Content Placeholder 2">
            <a:extLst>
              <a:ext uri="{FF2B5EF4-FFF2-40B4-BE49-F238E27FC236}">
                <a16:creationId xmlns:a16="http://schemas.microsoft.com/office/drawing/2014/main" id="{80A3ED55-0B5A-694D-9791-3B3C463B420F}"/>
              </a:ext>
            </a:extLst>
          </p:cNvPr>
          <p:cNvSpPr>
            <a:spLocks noGrp="1"/>
          </p:cNvSpPr>
          <p:nvPr>
            <p:ph idx="1"/>
          </p:nvPr>
        </p:nvSpPr>
        <p:spPr/>
        <p:txBody>
          <a:bodyPr/>
          <a:lstStyle/>
          <a:p>
            <a:r>
              <a:rPr lang="en-US" dirty="0"/>
              <a:t>The use case includes the following aspects:</a:t>
            </a:r>
          </a:p>
          <a:p>
            <a:pPr lvl="1"/>
            <a:r>
              <a:rPr lang="en-US" dirty="0"/>
              <a:t>Social History</a:t>
            </a:r>
          </a:p>
          <a:p>
            <a:pPr lvl="1"/>
            <a:r>
              <a:rPr lang="en-US" dirty="0"/>
              <a:t>Medical History</a:t>
            </a:r>
          </a:p>
          <a:p>
            <a:pPr lvl="1"/>
            <a:r>
              <a:rPr lang="en-US" dirty="0"/>
              <a:t>Medications</a:t>
            </a:r>
          </a:p>
          <a:p>
            <a:pPr lvl="1"/>
            <a:r>
              <a:rPr lang="en-US" dirty="0"/>
              <a:t>Care Team</a:t>
            </a:r>
          </a:p>
          <a:p>
            <a:pPr lvl="1"/>
            <a:r>
              <a:rPr lang="en-US" dirty="0"/>
              <a:t>Encounters with Hospital Providers</a:t>
            </a:r>
          </a:p>
          <a:p>
            <a:pPr lvl="1"/>
            <a:r>
              <a:rPr lang="en-US" dirty="0"/>
              <a:t>Encounters with SNF Providers</a:t>
            </a:r>
          </a:p>
          <a:p>
            <a:pPr lvl="1"/>
            <a:r>
              <a:rPr lang="en-US" dirty="0"/>
              <a:t>Transfer to ED/Acute Care Hospital</a:t>
            </a:r>
          </a:p>
          <a:p>
            <a:endParaRPr lang="en-US" dirty="0"/>
          </a:p>
        </p:txBody>
      </p:sp>
    </p:spTree>
    <p:extLst>
      <p:ext uri="{BB962C8B-B14F-4D97-AF65-F5344CB8AC3E}">
        <p14:creationId xmlns:p14="http://schemas.microsoft.com/office/powerpoint/2010/main" val="4245818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B032C-E5D5-4C82-AAAA-12504190DD3D}"/>
              </a:ext>
            </a:extLst>
          </p:cNvPr>
          <p:cNvSpPr>
            <a:spLocks noGrp="1"/>
          </p:cNvSpPr>
          <p:nvPr>
            <p:ph type="title"/>
          </p:nvPr>
        </p:nvSpPr>
        <p:spPr/>
        <p:txBody>
          <a:bodyPr>
            <a:normAutofit fontScale="90000"/>
          </a:bodyPr>
          <a:lstStyle/>
          <a:p>
            <a:r>
              <a:rPr lang="en-US" dirty="0"/>
              <a:t>Patient</a:t>
            </a:r>
            <a:br>
              <a:rPr lang="en-US" dirty="0"/>
            </a:br>
            <a:r>
              <a:rPr lang="en-US" sz="2800" dirty="0"/>
              <a:t>Social History</a:t>
            </a:r>
            <a:endParaRPr lang="en-US" sz="2800" dirty="0">
              <a:solidFill>
                <a:schemeClr val="tx1"/>
              </a:solidFill>
            </a:endParaRPr>
          </a:p>
        </p:txBody>
      </p:sp>
      <p:sp>
        <p:nvSpPr>
          <p:cNvPr id="3" name="Content Placeholder 2">
            <a:extLst>
              <a:ext uri="{FF2B5EF4-FFF2-40B4-BE49-F238E27FC236}">
                <a16:creationId xmlns:a16="http://schemas.microsoft.com/office/drawing/2014/main" id="{295BF318-6253-4D05-95D0-6E7CF150D76E}"/>
              </a:ext>
            </a:extLst>
          </p:cNvPr>
          <p:cNvSpPr>
            <a:spLocks noGrp="1"/>
          </p:cNvSpPr>
          <p:nvPr>
            <p:ph idx="1"/>
          </p:nvPr>
        </p:nvSpPr>
        <p:spPr/>
        <p:txBody>
          <a:bodyPr>
            <a:normAutofit fontScale="92500" lnSpcReduction="10000"/>
          </a:bodyPr>
          <a:lstStyle/>
          <a:p>
            <a:pPr>
              <a:buFont typeface="Wingdings" panose="05000000000000000000" pitchFamily="2" charset="2"/>
              <a:buChar char="Ø"/>
            </a:pPr>
            <a:r>
              <a:rPr lang="en-US" dirty="0">
                <a:solidFill>
                  <a:schemeClr val="tx1"/>
                </a:solidFill>
              </a:rPr>
              <a:t>  Ms. Betsy Smith is a 69 year old white female widow </a:t>
            </a:r>
          </a:p>
          <a:p>
            <a:pPr lvl="1">
              <a:buFont typeface="Arial" panose="020B0604020202020204" pitchFamily="34" charset="0"/>
              <a:buChar char="•"/>
            </a:pPr>
            <a:r>
              <a:rPr lang="en-US" dirty="0">
                <a:solidFill>
                  <a:schemeClr val="tx1"/>
                </a:solidFill>
              </a:rPr>
              <a:t>Retired 3 years ago</a:t>
            </a:r>
          </a:p>
          <a:p>
            <a:pPr lvl="1">
              <a:buFont typeface="Arial" panose="020B0604020202020204" pitchFamily="34" charset="0"/>
              <a:buChar char="•"/>
            </a:pPr>
            <a:r>
              <a:rPr lang="en-US" dirty="0">
                <a:solidFill>
                  <a:schemeClr val="tx1"/>
                </a:solidFill>
              </a:rPr>
              <a:t>Moved from Maryland to Texas</a:t>
            </a:r>
          </a:p>
          <a:p>
            <a:pPr>
              <a:buFont typeface="Wingdings" panose="05000000000000000000" pitchFamily="2" charset="2"/>
              <a:buChar char="Ø"/>
            </a:pPr>
            <a:r>
              <a:rPr lang="en-US" dirty="0">
                <a:solidFill>
                  <a:schemeClr val="tx1"/>
                </a:solidFill>
              </a:rPr>
              <a:t> Prior to her retirement, she worked as a receptionist in a hotel lobby</a:t>
            </a:r>
          </a:p>
          <a:p>
            <a:pPr lvl="1">
              <a:buFont typeface="Arial" panose="020B0604020202020204" pitchFamily="34" charset="0"/>
              <a:buChar char="•"/>
            </a:pPr>
            <a:r>
              <a:rPr lang="en-US" dirty="0">
                <a:solidFill>
                  <a:schemeClr val="tx1"/>
                </a:solidFill>
              </a:rPr>
              <a:t>Depends on her social security check as her primary source of income</a:t>
            </a:r>
          </a:p>
          <a:p>
            <a:pPr>
              <a:buFont typeface="Wingdings" panose="05000000000000000000" pitchFamily="2" charset="2"/>
              <a:buChar char="Ø"/>
            </a:pPr>
            <a:r>
              <a:rPr lang="en-US" dirty="0">
                <a:solidFill>
                  <a:schemeClr val="tx1"/>
                </a:solidFill>
              </a:rPr>
              <a:t> Patient lives alone</a:t>
            </a:r>
          </a:p>
          <a:p>
            <a:pPr lvl="1">
              <a:buFont typeface="Arial" panose="020B0604020202020204" pitchFamily="34" charset="0"/>
              <a:buChar char="•"/>
            </a:pPr>
            <a:r>
              <a:rPr lang="en-US" dirty="0">
                <a:solidFill>
                  <a:schemeClr val="tx1"/>
                </a:solidFill>
              </a:rPr>
              <a:t>Remains independent in her Activities of Daily Living (ADLs)</a:t>
            </a:r>
          </a:p>
          <a:p>
            <a:pPr lvl="1">
              <a:buFont typeface="Arial" panose="020B0604020202020204" pitchFamily="34" charset="0"/>
              <a:buChar char="•"/>
            </a:pPr>
            <a:r>
              <a:rPr lang="en-US" dirty="0">
                <a:solidFill>
                  <a:schemeClr val="tx1"/>
                </a:solidFill>
              </a:rPr>
              <a:t>Functionally independent with a cane</a:t>
            </a:r>
          </a:p>
          <a:p>
            <a:pPr lvl="1">
              <a:buFont typeface="Arial" panose="020B0604020202020204" pitchFamily="34" charset="0"/>
              <a:buChar char="•"/>
            </a:pPr>
            <a:r>
              <a:rPr lang="en-US" dirty="0">
                <a:solidFill>
                  <a:schemeClr val="tx1"/>
                </a:solidFill>
              </a:rPr>
              <a:t>Drives her own car to get to medical appointments</a:t>
            </a:r>
          </a:p>
          <a:p>
            <a:pPr lvl="1">
              <a:buFont typeface="Arial" panose="020B0604020202020204" pitchFamily="34" charset="0"/>
              <a:buChar char="•"/>
            </a:pPr>
            <a:r>
              <a:rPr lang="en-US" dirty="0">
                <a:solidFill>
                  <a:schemeClr val="tx1"/>
                </a:solidFill>
              </a:rPr>
              <a:t>Increasingly reliant on friends to drive her, due to intermittent dyspnea and blurry vision in her right eye </a:t>
            </a:r>
          </a:p>
          <a:p>
            <a:pPr>
              <a:buFont typeface="Wingdings" panose="05000000000000000000" pitchFamily="2" charset="2"/>
              <a:buChar char="Ø"/>
            </a:pPr>
            <a:r>
              <a:rPr lang="en-US" dirty="0">
                <a:solidFill>
                  <a:schemeClr val="tx1"/>
                </a:solidFill>
              </a:rPr>
              <a:t> She has two children, a son and a daughter, who still reside in Maryland </a:t>
            </a:r>
          </a:p>
          <a:p>
            <a:pPr lvl="1">
              <a:buFont typeface="Arial" panose="020B0604020202020204" pitchFamily="34" charset="0"/>
              <a:buChar char="•"/>
            </a:pPr>
            <a:r>
              <a:rPr lang="en-US" dirty="0">
                <a:solidFill>
                  <a:schemeClr val="tx1"/>
                </a:solidFill>
              </a:rPr>
              <a:t>Daughter works as an accountant, is married and has children</a:t>
            </a:r>
          </a:p>
          <a:p>
            <a:pPr lvl="1">
              <a:buFont typeface="Arial" panose="020B0604020202020204" pitchFamily="34" charset="0"/>
              <a:buChar char="•"/>
            </a:pPr>
            <a:r>
              <a:rPr lang="en-US" dirty="0">
                <a:solidFill>
                  <a:schemeClr val="tx1"/>
                </a:solidFill>
              </a:rPr>
              <a:t>Son lives alone and works as a lawyer</a:t>
            </a:r>
          </a:p>
          <a:p>
            <a:pPr lvl="1">
              <a:buFont typeface="Arial" panose="020B0604020202020204" pitchFamily="34" charset="0"/>
              <a:buChar char="•"/>
            </a:pPr>
            <a:r>
              <a:rPr lang="en-US" dirty="0">
                <a:solidFill>
                  <a:schemeClr val="tx1"/>
                </a:solidFill>
              </a:rPr>
              <a:t>Communication is poor between family members and Ms. Smith rarely discusses her healthcare with them</a:t>
            </a:r>
          </a:p>
        </p:txBody>
      </p:sp>
    </p:spTree>
    <p:extLst>
      <p:ext uri="{BB962C8B-B14F-4D97-AF65-F5344CB8AC3E}">
        <p14:creationId xmlns:p14="http://schemas.microsoft.com/office/powerpoint/2010/main" val="3832230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EB066-C3ED-4319-A25B-AAA4A2DF274A}"/>
              </a:ext>
            </a:extLst>
          </p:cNvPr>
          <p:cNvSpPr>
            <a:spLocks noGrp="1"/>
          </p:cNvSpPr>
          <p:nvPr>
            <p:ph type="title"/>
          </p:nvPr>
        </p:nvSpPr>
        <p:spPr/>
        <p:txBody>
          <a:bodyPr>
            <a:normAutofit fontScale="90000"/>
          </a:bodyPr>
          <a:lstStyle/>
          <a:p>
            <a:r>
              <a:rPr lang="en-US" dirty="0"/>
              <a:t>Patient</a:t>
            </a:r>
            <a:br>
              <a:rPr lang="en-US" dirty="0"/>
            </a:br>
            <a:r>
              <a:rPr lang="en-US" sz="2800" dirty="0">
                <a:solidFill>
                  <a:schemeClr val="tx1"/>
                </a:solidFill>
              </a:rPr>
              <a:t>Medical History</a:t>
            </a:r>
          </a:p>
        </p:txBody>
      </p:sp>
      <p:sp>
        <p:nvSpPr>
          <p:cNvPr id="3" name="Content Placeholder 2">
            <a:extLst>
              <a:ext uri="{FF2B5EF4-FFF2-40B4-BE49-F238E27FC236}">
                <a16:creationId xmlns:a16="http://schemas.microsoft.com/office/drawing/2014/main" id="{A61E4250-D1DF-4C6D-A94B-799DEFEDD343}"/>
              </a:ext>
            </a:extLst>
          </p:cNvPr>
          <p:cNvSpPr>
            <a:spLocks noGrp="1"/>
          </p:cNvSpPr>
          <p:nvPr>
            <p:ph idx="1"/>
          </p:nvPr>
        </p:nvSpPr>
        <p:spPr/>
        <p:txBody>
          <a:bodyPr>
            <a:normAutofit/>
          </a:bodyPr>
          <a:lstStyle/>
          <a:p>
            <a:r>
              <a:rPr lang="en-US" b="1" dirty="0">
                <a:solidFill>
                  <a:schemeClr val="tx1"/>
                </a:solidFill>
              </a:rPr>
              <a:t>PAST MEDICAL HISTORY</a:t>
            </a:r>
            <a:endParaRPr lang="en-US" dirty="0">
              <a:solidFill>
                <a:schemeClr val="tx1"/>
              </a:solidFill>
            </a:endParaRPr>
          </a:p>
          <a:p>
            <a:r>
              <a:rPr lang="en-US" dirty="0">
                <a:solidFill>
                  <a:schemeClr val="tx1"/>
                </a:solidFill>
              </a:rPr>
              <a:t>Patient leads a sedentary lifestyle and follows a poor diet with little exercise, which is a result of low health literacy, poor social support and multiple comorbidities. </a:t>
            </a:r>
          </a:p>
          <a:p>
            <a:r>
              <a:rPr lang="en-US" dirty="0">
                <a:solidFill>
                  <a:schemeClr val="tx1"/>
                </a:solidFill>
              </a:rPr>
              <a:t>Patient has also started to experience frequent falls due to the osteoarthritis of the right hip. Patient was diagnosed with the following while she was in Maryland:   </a:t>
            </a:r>
          </a:p>
          <a:p>
            <a:pPr marL="0" indent="0">
              <a:buNone/>
            </a:pPr>
            <a:r>
              <a:rPr lang="en-US" dirty="0">
                <a:solidFill>
                  <a:schemeClr val="tx1"/>
                </a:solidFill>
              </a:rPr>
              <a:t>	• </a:t>
            </a:r>
            <a:r>
              <a:rPr lang="en-US" b="1" dirty="0">
                <a:solidFill>
                  <a:schemeClr val="tx1"/>
                </a:solidFill>
              </a:rPr>
              <a:t>Hypertension 				• Depression </a:t>
            </a:r>
          </a:p>
          <a:p>
            <a:pPr marL="0" indent="0">
              <a:buNone/>
            </a:pPr>
            <a:r>
              <a:rPr lang="en-US" b="1" dirty="0">
                <a:solidFill>
                  <a:schemeClr val="tx1"/>
                </a:solidFill>
              </a:rPr>
              <a:t>	• Hyperlipidemia				• Cataracts </a:t>
            </a:r>
          </a:p>
          <a:p>
            <a:pPr marL="0" indent="0">
              <a:buNone/>
            </a:pPr>
            <a:r>
              <a:rPr lang="en-US" b="1" dirty="0">
                <a:solidFill>
                  <a:schemeClr val="tx1"/>
                </a:solidFill>
              </a:rPr>
              <a:t>	• Stage 3 chronic kidney disease 		• Osteoarthritis</a:t>
            </a:r>
          </a:p>
          <a:p>
            <a:pPr marL="0" indent="0">
              <a:buNone/>
            </a:pPr>
            <a:r>
              <a:rPr lang="en-US" b="1" dirty="0">
                <a:solidFill>
                  <a:schemeClr val="tx1"/>
                </a:solidFill>
              </a:rPr>
              <a:t>	• Ischemic heart disease 			• Type II diabetes </a:t>
            </a:r>
            <a:endParaRPr lang="en-US" dirty="0">
              <a:solidFill>
                <a:schemeClr val="tx1"/>
              </a:solidFill>
            </a:endParaRPr>
          </a:p>
        </p:txBody>
      </p:sp>
    </p:spTree>
    <p:extLst>
      <p:ext uri="{BB962C8B-B14F-4D97-AF65-F5344CB8AC3E}">
        <p14:creationId xmlns:p14="http://schemas.microsoft.com/office/powerpoint/2010/main" val="234805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BDDEC-6DC7-4F6F-AB66-42D127CF6302}"/>
              </a:ext>
            </a:extLst>
          </p:cNvPr>
          <p:cNvSpPr>
            <a:spLocks noGrp="1"/>
          </p:cNvSpPr>
          <p:nvPr>
            <p:ph type="title"/>
          </p:nvPr>
        </p:nvSpPr>
        <p:spPr/>
        <p:txBody>
          <a:bodyPr>
            <a:normAutofit fontScale="90000"/>
          </a:bodyPr>
          <a:lstStyle/>
          <a:p>
            <a:r>
              <a:rPr lang="en-US" dirty="0">
                <a:solidFill>
                  <a:schemeClr val="tx1"/>
                </a:solidFill>
              </a:rPr>
              <a:t>Patient</a:t>
            </a:r>
            <a:br>
              <a:rPr lang="en-US" dirty="0">
                <a:solidFill>
                  <a:schemeClr val="tx1"/>
                </a:solidFill>
              </a:rPr>
            </a:br>
            <a:r>
              <a:rPr lang="en-US" sz="2800" dirty="0">
                <a:solidFill>
                  <a:schemeClr val="tx1"/>
                </a:solidFill>
              </a:rPr>
              <a:t>Current Medications</a:t>
            </a:r>
          </a:p>
        </p:txBody>
      </p:sp>
      <p:sp>
        <p:nvSpPr>
          <p:cNvPr id="3" name="Content Placeholder 2">
            <a:extLst>
              <a:ext uri="{FF2B5EF4-FFF2-40B4-BE49-F238E27FC236}">
                <a16:creationId xmlns:a16="http://schemas.microsoft.com/office/drawing/2014/main" id="{A8FECAE3-D536-4951-B157-82F4E85CD705}"/>
              </a:ext>
            </a:extLst>
          </p:cNvPr>
          <p:cNvSpPr>
            <a:spLocks noGrp="1"/>
          </p:cNvSpPr>
          <p:nvPr>
            <p:ph idx="1"/>
          </p:nvPr>
        </p:nvSpPr>
        <p:spPr>
          <a:xfrm>
            <a:off x="838200" y="1825625"/>
            <a:ext cx="10663238" cy="4351338"/>
          </a:xfrm>
        </p:spPr>
        <p:txBody>
          <a:bodyPr>
            <a:normAutofit/>
          </a:bodyPr>
          <a:lstStyle/>
          <a:p>
            <a:r>
              <a:rPr lang="en-US" dirty="0">
                <a:solidFill>
                  <a:schemeClr val="tx1"/>
                </a:solidFill>
              </a:rPr>
              <a:t>Patient has a complex medication list, which contributes to poor adherence</a:t>
            </a:r>
            <a:endParaRPr lang="en-US" b="1" dirty="0">
              <a:solidFill>
                <a:schemeClr val="tx1"/>
              </a:solidFill>
            </a:endParaRPr>
          </a:p>
          <a:p>
            <a:pPr marL="0" indent="0">
              <a:buNone/>
            </a:pPr>
            <a:r>
              <a:rPr lang="en-US" b="1" dirty="0">
                <a:solidFill>
                  <a:schemeClr val="tx1"/>
                </a:solidFill>
              </a:rPr>
              <a:t>	• Lisinopril 40mg twice a day		• Glargine 24 units SQ nightly </a:t>
            </a:r>
          </a:p>
          <a:p>
            <a:pPr marL="0" indent="0">
              <a:buNone/>
            </a:pPr>
            <a:r>
              <a:rPr lang="en-US" b="1" dirty="0">
                <a:solidFill>
                  <a:schemeClr val="tx1"/>
                </a:solidFill>
              </a:rPr>
              <a:t>	• Atorvastatin 40mg nightly		• Insulin 3 units with each meal</a:t>
            </a:r>
          </a:p>
          <a:p>
            <a:pPr marL="0" indent="0">
              <a:buNone/>
            </a:pPr>
            <a:r>
              <a:rPr lang="en-US" b="1" dirty="0">
                <a:solidFill>
                  <a:schemeClr val="tx1"/>
                </a:solidFill>
              </a:rPr>
              <a:t>	• Calcium 500mg daily	</a:t>
            </a:r>
            <a:r>
              <a:rPr lang="en-US" b="1" dirty="0"/>
              <a:t>		</a:t>
            </a:r>
            <a:r>
              <a:rPr lang="en-US" b="1" dirty="0">
                <a:solidFill>
                  <a:schemeClr val="tx1"/>
                </a:solidFill>
              </a:rPr>
              <a:t>• Sertraline 25mg nightly</a:t>
            </a:r>
          </a:p>
          <a:p>
            <a:pPr marL="0" indent="0">
              <a:buNone/>
            </a:pPr>
            <a:r>
              <a:rPr lang="en-US" b="1" dirty="0">
                <a:solidFill>
                  <a:schemeClr val="tx1"/>
                </a:solidFill>
              </a:rPr>
              <a:t>	• Vitamin D 800IU daily			•</a:t>
            </a:r>
            <a:r>
              <a:rPr lang="en-US" b="1" dirty="0">
                <a:solidFill>
                  <a:srgbClr val="FF0000"/>
                </a:solidFill>
              </a:rPr>
              <a:t> </a:t>
            </a:r>
            <a:r>
              <a:rPr lang="en-US" b="1" dirty="0">
                <a:solidFill>
                  <a:schemeClr val="tx1"/>
                </a:solidFill>
              </a:rPr>
              <a:t>Tylenol 650mg </a:t>
            </a:r>
            <a:r>
              <a:rPr lang="en-US" b="1" dirty="0"/>
              <a:t>every 6 hours or as needed</a:t>
            </a:r>
            <a:endParaRPr lang="en-US" b="1" dirty="0">
              <a:solidFill>
                <a:schemeClr val="tx1"/>
              </a:solidFill>
            </a:endParaRPr>
          </a:p>
          <a:p>
            <a:pPr marL="0" indent="0">
              <a:buNone/>
            </a:pPr>
            <a:r>
              <a:rPr lang="en-US" b="1" dirty="0">
                <a:solidFill>
                  <a:schemeClr val="tx1"/>
                </a:solidFill>
              </a:rPr>
              <a:t>	• Furosemide 20mg daily				</a:t>
            </a:r>
          </a:p>
          <a:p>
            <a:pPr marL="0" indent="0">
              <a:buNone/>
            </a:pPr>
            <a:r>
              <a:rPr lang="en-US" b="1" dirty="0">
                <a:solidFill>
                  <a:schemeClr val="tx1"/>
                </a:solidFill>
              </a:rPr>
              <a:t>	• Ferrous Sulfate 325mg three times a day prior to meals	</a:t>
            </a:r>
            <a:r>
              <a:rPr lang="en-US" b="1" dirty="0"/>
              <a:t>	</a:t>
            </a:r>
            <a:endParaRPr lang="en-US" dirty="0">
              <a:solidFill>
                <a:schemeClr val="tx1"/>
              </a:solidFill>
            </a:endParaRPr>
          </a:p>
        </p:txBody>
      </p:sp>
    </p:spTree>
    <p:extLst>
      <p:ext uri="{BB962C8B-B14F-4D97-AF65-F5344CB8AC3E}">
        <p14:creationId xmlns:p14="http://schemas.microsoft.com/office/powerpoint/2010/main" val="4245356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FA61-09D7-4EE7-8BCE-6F0A5E9B762E}"/>
              </a:ext>
            </a:extLst>
          </p:cNvPr>
          <p:cNvSpPr>
            <a:spLocks noGrp="1"/>
          </p:cNvSpPr>
          <p:nvPr>
            <p:ph type="title"/>
          </p:nvPr>
        </p:nvSpPr>
        <p:spPr/>
        <p:txBody>
          <a:bodyPr>
            <a:normAutofit fontScale="90000"/>
          </a:bodyPr>
          <a:lstStyle/>
          <a:p>
            <a:r>
              <a:rPr lang="en-US" dirty="0">
                <a:solidFill>
                  <a:schemeClr val="tx1"/>
                </a:solidFill>
              </a:rPr>
              <a:t>Patient</a:t>
            </a:r>
            <a:br>
              <a:rPr lang="en-US" dirty="0">
                <a:solidFill>
                  <a:schemeClr val="tx1"/>
                </a:solidFill>
              </a:rPr>
            </a:br>
            <a:r>
              <a:rPr lang="en-US" sz="2800" dirty="0">
                <a:solidFill>
                  <a:schemeClr val="tx1"/>
                </a:solidFill>
              </a:rPr>
              <a:t>Typical Healthcare Follow Up</a:t>
            </a:r>
          </a:p>
        </p:txBody>
      </p:sp>
      <p:sp>
        <p:nvSpPr>
          <p:cNvPr id="3" name="Content Placeholder 2">
            <a:extLst>
              <a:ext uri="{FF2B5EF4-FFF2-40B4-BE49-F238E27FC236}">
                <a16:creationId xmlns:a16="http://schemas.microsoft.com/office/drawing/2014/main" id="{D0C1C721-E399-4ADC-95CA-4C60022D3689}"/>
              </a:ext>
            </a:extLst>
          </p:cNvPr>
          <p:cNvSpPr>
            <a:spLocks noGrp="1"/>
          </p:cNvSpPr>
          <p:nvPr>
            <p:ph idx="1"/>
          </p:nvPr>
        </p:nvSpPr>
        <p:spPr/>
        <p:txBody>
          <a:bodyPr/>
          <a:lstStyle/>
          <a:p>
            <a:r>
              <a:rPr lang="en-US" dirty="0">
                <a:solidFill>
                  <a:schemeClr val="tx1"/>
                </a:solidFill>
              </a:rPr>
              <a:t>Patient does follow up with the primary care physician (PCP) and nephrologist regularly, but other specialist follow up is often sporadic. The PCP has been central to the patient’s healthcare information management</a:t>
            </a:r>
            <a:endParaRPr lang="en-US" b="1" dirty="0">
              <a:solidFill>
                <a:schemeClr val="tx1"/>
              </a:solidFill>
            </a:endParaRPr>
          </a:p>
          <a:p>
            <a:pPr marL="0" indent="0">
              <a:buNone/>
            </a:pPr>
            <a:r>
              <a:rPr lang="en-US" b="1" dirty="0">
                <a:solidFill>
                  <a:schemeClr val="tx1"/>
                </a:solidFill>
              </a:rPr>
              <a:t>	• PCP					• Cardiologist 	     	    </a:t>
            </a:r>
          </a:p>
          <a:p>
            <a:pPr marL="0" indent="0">
              <a:buNone/>
            </a:pPr>
            <a:r>
              <a:rPr lang="en-US" b="1" dirty="0">
                <a:solidFill>
                  <a:schemeClr val="tx1"/>
                </a:solidFill>
              </a:rPr>
              <a:t>	• Endocrinologist				• Nephrologist		    </a:t>
            </a:r>
          </a:p>
          <a:p>
            <a:pPr marL="0" indent="0">
              <a:buNone/>
            </a:pPr>
            <a:r>
              <a:rPr lang="en-US" b="1" dirty="0">
                <a:solidFill>
                  <a:schemeClr val="tx1"/>
                </a:solidFill>
              </a:rPr>
              <a:t>	• Psychiatrist				• Ophthalmologist	</a:t>
            </a:r>
          </a:p>
          <a:p>
            <a:pPr marL="0" indent="0">
              <a:buNone/>
            </a:pPr>
            <a:r>
              <a:rPr lang="en-US" b="1" dirty="0">
                <a:solidFill>
                  <a:schemeClr val="tx1"/>
                </a:solidFill>
              </a:rPr>
              <a:t>	• Retail Pharmacy			• Lab Services</a:t>
            </a:r>
            <a:endParaRPr lang="en-US" dirty="0">
              <a:solidFill>
                <a:schemeClr val="tx1"/>
              </a:solidFill>
            </a:endParaRPr>
          </a:p>
        </p:txBody>
      </p:sp>
    </p:spTree>
    <p:extLst>
      <p:ext uri="{BB962C8B-B14F-4D97-AF65-F5344CB8AC3E}">
        <p14:creationId xmlns:p14="http://schemas.microsoft.com/office/powerpoint/2010/main" val="1684295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1E04B-80D2-493B-846F-83FCD40387E5}"/>
              </a:ext>
            </a:extLst>
          </p:cNvPr>
          <p:cNvSpPr>
            <a:spLocks noGrp="1"/>
          </p:cNvSpPr>
          <p:nvPr>
            <p:ph type="title"/>
          </p:nvPr>
        </p:nvSpPr>
        <p:spPr/>
        <p:txBody>
          <a:bodyPr>
            <a:normAutofit fontScale="90000"/>
          </a:bodyPr>
          <a:lstStyle/>
          <a:p>
            <a:r>
              <a:rPr lang="en-US" dirty="0">
                <a:solidFill>
                  <a:schemeClr val="tx1"/>
                </a:solidFill>
              </a:rPr>
              <a:t>Objectives</a:t>
            </a:r>
          </a:p>
        </p:txBody>
      </p:sp>
      <p:sp>
        <p:nvSpPr>
          <p:cNvPr id="3" name="Content Placeholder 2">
            <a:extLst>
              <a:ext uri="{FF2B5EF4-FFF2-40B4-BE49-F238E27FC236}">
                <a16:creationId xmlns:a16="http://schemas.microsoft.com/office/drawing/2014/main" id="{8DE5A1C6-FC84-4F2B-889F-8529289CC666}"/>
              </a:ext>
            </a:extLst>
          </p:cNvPr>
          <p:cNvSpPr>
            <a:spLocks noGrp="1"/>
          </p:cNvSpPr>
          <p:nvPr>
            <p:ph idx="1"/>
          </p:nvPr>
        </p:nvSpPr>
        <p:spPr/>
        <p:txBody>
          <a:bodyPr/>
          <a:lstStyle/>
          <a:p>
            <a:pPr marL="457200" indent="-457200">
              <a:buClrTx/>
              <a:buFont typeface="+mj-lt"/>
              <a:buAutoNum type="arabicPeriod"/>
            </a:pPr>
            <a:r>
              <a:rPr lang="en-US" dirty="0">
                <a:solidFill>
                  <a:schemeClr val="tx1"/>
                </a:solidFill>
              </a:rPr>
              <a:t>What is a connectathon?</a:t>
            </a:r>
          </a:p>
          <a:p>
            <a:pPr marL="457200" indent="-457200">
              <a:buClrTx/>
              <a:buFont typeface="+mj-lt"/>
              <a:buAutoNum type="arabicPeriod"/>
            </a:pPr>
            <a:r>
              <a:rPr lang="en-US" dirty="0">
                <a:solidFill>
                  <a:schemeClr val="tx1"/>
                </a:solidFill>
              </a:rPr>
              <a:t>PACIO Project goals for the connectathon</a:t>
            </a:r>
          </a:p>
          <a:p>
            <a:pPr marL="457200" indent="-457200">
              <a:buClrTx/>
              <a:buFont typeface="+mj-lt"/>
              <a:buAutoNum type="arabicPeriod"/>
            </a:pPr>
            <a:r>
              <a:rPr lang="en-US" dirty="0">
                <a:solidFill>
                  <a:schemeClr val="tx1"/>
                </a:solidFill>
              </a:rPr>
              <a:t>CMS Data Element Library goals for the connectathon</a:t>
            </a:r>
          </a:p>
          <a:p>
            <a:pPr marL="457200" indent="-457200">
              <a:buClrTx/>
              <a:buFont typeface="+mj-lt"/>
              <a:buAutoNum type="arabicPeriod"/>
            </a:pPr>
            <a:r>
              <a:rPr lang="en-US" dirty="0">
                <a:solidFill>
                  <a:schemeClr val="tx1"/>
                </a:solidFill>
              </a:rPr>
              <a:t>Connectathon debrief</a:t>
            </a:r>
          </a:p>
          <a:p>
            <a:pPr marL="457200" indent="-457200">
              <a:buClrTx/>
              <a:buFont typeface="+mj-lt"/>
              <a:buAutoNum type="arabicPeriod"/>
            </a:pPr>
            <a:r>
              <a:rPr lang="en-US" dirty="0">
                <a:solidFill>
                  <a:schemeClr val="tx1"/>
                </a:solidFill>
              </a:rPr>
              <a:t>Next Steps</a:t>
            </a:r>
          </a:p>
          <a:p>
            <a:pPr marL="292608" lvl="1" indent="0">
              <a:buClrTx/>
              <a:buNone/>
            </a:pPr>
            <a:endParaRPr lang="en-US" dirty="0"/>
          </a:p>
          <a:p>
            <a:pPr marL="457200" indent="-457200">
              <a:buClrTx/>
              <a:buFont typeface="+mj-lt"/>
              <a:buAutoNum type="arabicPeriod"/>
            </a:pPr>
            <a:endParaRPr lang="en-US" dirty="0"/>
          </a:p>
          <a:p>
            <a:pPr marL="749808" lvl="1" indent="-457200">
              <a:buClrTx/>
              <a:buFont typeface="+mj-lt"/>
              <a:buAutoNum type="alphaLcPeriod"/>
            </a:pPr>
            <a:endParaRPr lang="en-US" dirty="0"/>
          </a:p>
        </p:txBody>
      </p:sp>
    </p:spTree>
    <p:extLst>
      <p:ext uri="{BB962C8B-B14F-4D97-AF65-F5344CB8AC3E}">
        <p14:creationId xmlns:p14="http://schemas.microsoft.com/office/powerpoint/2010/main" val="3016583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A128D-D22B-466C-B2D1-4BA39A5F0708}"/>
              </a:ext>
            </a:extLst>
          </p:cNvPr>
          <p:cNvSpPr>
            <a:spLocks noGrp="1"/>
          </p:cNvSpPr>
          <p:nvPr>
            <p:ph type="title"/>
          </p:nvPr>
        </p:nvSpPr>
        <p:spPr/>
        <p:txBody>
          <a:bodyPr>
            <a:normAutofit fontScale="90000"/>
          </a:bodyPr>
          <a:lstStyle/>
          <a:p>
            <a:r>
              <a:rPr lang="en-US" dirty="0">
                <a:solidFill>
                  <a:schemeClr val="tx1"/>
                </a:solidFill>
              </a:rPr>
              <a:t>Patient</a:t>
            </a:r>
            <a:br>
              <a:rPr lang="en-US" dirty="0">
                <a:solidFill>
                  <a:schemeClr val="tx1"/>
                </a:solidFill>
              </a:rPr>
            </a:br>
            <a:r>
              <a:rPr lang="en-US" sz="2800" dirty="0">
                <a:solidFill>
                  <a:schemeClr val="tx1"/>
                </a:solidFill>
              </a:rPr>
              <a:t>Encounter with Hospital Providers</a:t>
            </a:r>
          </a:p>
        </p:txBody>
      </p:sp>
      <p:sp>
        <p:nvSpPr>
          <p:cNvPr id="3" name="Content Placeholder 2">
            <a:extLst>
              <a:ext uri="{FF2B5EF4-FFF2-40B4-BE49-F238E27FC236}">
                <a16:creationId xmlns:a16="http://schemas.microsoft.com/office/drawing/2014/main" id="{FF651231-7736-4F69-9876-007D92CF034E}"/>
              </a:ext>
            </a:extLst>
          </p:cNvPr>
          <p:cNvSpPr>
            <a:spLocks noGrp="1"/>
          </p:cNvSpPr>
          <p:nvPr>
            <p:ph idx="1"/>
          </p:nvPr>
        </p:nvSpPr>
        <p:spPr>
          <a:xfrm>
            <a:off x="838199" y="1825625"/>
            <a:ext cx="10791825" cy="4351338"/>
          </a:xfrm>
        </p:spPr>
        <p:txBody>
          <a:bodyPr>
            <a:normAutofit/>
          </a:bodyPr>
          <a:lstStyle/>
          <a:p>
            <a:pPr>
              <a:buFont typeface="Wingdings" panose="05000000000000000000" pitchFamily="2" charset="2"/>
              <a:buChar char="Ø"/>
            </a:pPr>
            <a:r>
              <a:rPr lang="en-US" dirty="0">
                <a:solidFill>
                  <a:schemeClr val="tx1"/>
                </a:solidFill>
              </a:rPr>
              <a:t> </a:t>
            </a:r>
            <a:r>
              <a:rPr lang="en-US" b="1" dirty="0">
                <a:solidFill>
                  <a:schemeClr val="tx1"/>
                </a:solidFill>
              </a:rPr>
              <a:t>Ms. Smith has as a right hip replacement in the hospital and is assessed by the Physical Therapist (PT) in the Occupational Therapist (OT) after surgery</a:t>
            </a:r>
            <a:endParaRPr lang="en-US" dirty="0">
              <a:solidFill>
                <a:schemeClr val="tx1"/>
              </a:solidFill>
            </a:endParaRPr>
          </a:p>
          <a:p>
            <a:pPr lvl="1">
              <a:buFont typeface="Wingdings" panose="05000000000000000000" pitchFamily="2" charset="2"/>
              <a:buChar char="Ø"/>
            </a:pPr>
            <a:r>
              <a:rPr lang="en-US" dirty="0">
                <a:solidFill>
                  <a:schemeClr val="tx1"/>
                </a:solidFill>
              </a:rPr>
              <a:t>Initially, patient has strict precautions for her right hip, which includes minimizing flexion of the right hip and right knee &amp; minimizing weight bearing activity</a:t>
            </a:r>
          </a:p>
          <a:p>
            <a:pPr>
              <a:buFont typeface="Wingdings" panose="05000000000000000000" pitchFamily="2" charset="2"/>
              <a:buChar char="Ø"/>
            </a:pPr>
            <a:r>
              <a:rPr lang="en-US" dirty="0">
                <a:solidFill>
                  <a:schemeClr val="tx1"/>
                </a:solidFill>
              </a:rPr>
              <a:t> As patient nears discharge, the PT/ OT reassess for discharge planning Ms. Smith and document:</a:t>
            </a:r>
          </a:p>
          <a:p>
            <a:pPr lvl="1">
              <a:buFont typeface="Wingdings" panose="05000000000000000000" pitchFamily="2" charset="2"/>
              <a:buChar char="Ø"/>
            </a:pPr>
            <a:r>
              <a:rPr lang="en-US" dirty="0">
                <a:solidFill>
                  <a:schemeClr val="tx1"/>
                </a:solidFill>
              </a:rPr>
              <a:t> </a:t>
            </a:r>
            <a:r>
              <a:rPr lang="en-US" b="1" dirty="0">
                <a:solidFill>
                  <a:schemeClr val="tx1"/>
                </a:solidFill>
              </a:rPr>
              <a:t>Function:</a:t>
            </a:r>
            <a:r>
              <a:rPr lang="en-US" dirty="0">
                <a:solidFill>
                  <a:schemeClr val="tx1"/>
                </a:solidFill>
              </a:rPr>
              <a:t> Patient requires a walker with 1 person on standby to walk 12 steps with 2 turns. Patient can use a bedside commode with 1 person to assist her in getting out of bed. Patient requires supervision or touching assistance when completing self care activities</a:t>
            </a:r>
          </a:p>
          <a:p>
            <a:pPr lvl="1">
              <a:buFont typeface="Wingdings" panose="05000000000000000000" pitchFamily="2" charset="2"/>
              <a:buChar char="Ø"/>
            </a:pPr>
            <a:r>
              <a:rPr lang="en-US" dirty="0">
                <a:solidFill>
                  <a:schemeClr val="tx1"/>
                </a:solidFill>
              </a:rPr>
              <a:t> Goals: Return to her baseline functional status (independent with a cane)</a:t>
            </a:r>
          </a:p>
          <a:p>
            <a:pPr>
              <a:buFont typeface="Wingdings" panose="05000000000000000000" pitchFamily="2" charset="2"/>
              <a:buChar char="Ø"/>
            </a:pPr>
            <a:r>
              <a:rPr lang="en-US" dirty="0">
                <a:solidFill>
                  <a:schemeClr val="tx1"/>
                </a:solidFill>
              </a:rPr>
              <a:t> Ms. Smiths PT/ OT notes are e-faxed to multiple SNF’s as part of the referral process</a:t>
            </a:r>
          </a:p>
          <a:p>
            <a:pPr marL="0" indent="0">
              <a:buNone/>
            </a:pPr>
            <a:endParaRPr lang="en-US" dirty="0">
              <a:solidFill>
                <a:schemeClr val="tx1"/>
              </a:solidFill>
            </a:endParaRPr>
          </a:p>
        </p:txBody>
      </p:sp>
    </p:spTree>
    <p:extLst>
      <p:ext uri="{BB962C8B-B14F-4D97-AF65-F5344CB8AC3E}">
        <p14:creationId xmlns:p14="http://schemas.microsoft.com/office/powerpoint/2010/main" val="2004748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A128D-D22B-466C-B2D1-4BA39A5F0708}"/>
              </a:ext>
            </a:extLst>
          </p:cNvPr>
          <p:cNvSpPr>
            <a:spLocks noGrp="1"/>
          </p:cNvSpPr>
          <p:nvPr>
            <p:ph type="title"/>
          </p:nvPr>
        </p:nvSpPr>
        <p:spPr/>
        <p:txBody>
          <a:bodyPr>
            <a:normAutofit fontScale="90000"/>
          </a:bodyPr>
          <a:lstStyle/>
          <a:p>
            <a:r>
              <a:rPr lang="en-US" dirty="0">
                <a:solidFill>
                  <a:schemeClr val="tx1"/>
                </a:solidFill>
              </a:rPr>
              <a:t>Pati</a:t>
            </a:r>
            <a:r>
              <a:rPr lang="en-US" dirty="0"/>
              <a:t>ent</a:t>
            </a:r>
            <a:br>
              <a:rPr lang="en-US" dirty="0"/>
            </a:br>
            <a:r>
              <a:rPr lang="en-US" sz="2800" dirty="0">
                <a:solidFill>
                  <a:schemeClr val="tx1"/>
                </a:solidFill>
              </a:rPr>
              <a:t>Encounter with SNF Providers</a:t>
            </a:r>
          </a:p>
        </p:txBody>
      </p:sp>
      <p:sp>
        <p:nvSpPr>
          <p:cNvPr id="3" name="Content Placeholder 2">
            <a:extLst>
              <a:ext uri="{FF2B5EF4-FFF2-40B4-BE49-F238E27FC236}">
                <a16:creationId xmlns:a16="http://schemas.microsoft.com/office/drawing/2014/main" id="{FF651231-7736-4F69-9876-007D92CF034E}"/>
              </a:ext>
            </a:extLst>
          </p:cNvPr>
          <p:cNvSpPr>
            <a:spLocks noGrp="1"/>
          </p:cNvSpPr>
          <p:nvPr>
            <p:ph idx="1"/>
          </p:nvPr>
        </p:nvSpPr>
        <p:spPr/>
        <p:txBody>
          <a:bodyPr>
            <a:normAutofit/>
          </a:bodyPr>
          <a:lstStyle/>
          <a:p>
            <a:pPr>
              <a:buFont typeface="Wingdings" panose="05000000000000000000" pitchFamily="2" charset="2"/>
              <a:buChar char="Ø"/>
            </a:pPr>
            <a:r>
              <a:rPr lang="en-US" dirty="0">
                <a:solidFill>
                  <a:schemeClr val="tx1"/>
                </a:solidFill>
              </a:rPr>
              <a:t> </a:t>
            </a:r>
            <a:r>
              <a:rPr lang="en-US" b="1" dirty="0">
                <a:solidFill>
                  <a:schemeClr val="tx1"/>
                </a:solidFill>
              </a:rPr>
              <a:t>Ms. Smith was admitted from the hospital to the SNF to continue the Physical Therapist (PT) in the Occupational Therapist (OT) rehabilitation after surgery </a:t>
            </a:r>
          </a:p>
          <a:p>
            <a:pPr lvl="1">
              <a:buFont typeface="Wingdings" panose="05000000000000000000" pitchFamily="2" charset="2"/>
              <a:buChar char="Ø"/>
            </a:pPr>
            <a:r>
              <a:rPr lang="en-US" dirty="0">
                <a:solidFill>
                  <a:schemeClr val="tx1"/>
                </a:solidFill>
              </a:rPr>
              <a:t>Initially, Ms. Smith required partial to substantial assistance on her functional status</a:t>
            </a:r>
          </a:p>
          <a:p>
            <a:pPr>
              <a:buFont typeface="Wingdings" panose="05000000000000000000" pitchFamily="2" charset="2"/>
              <a:buChar char="Ø"/>
            </a:pPr>
            <a:r>
              <a:rPr lang="en-US" dirty="0">
                <a:solidFill>
                  <a:schemeClr val="tx1"/>
                </a:solidFill>
              </a:rPr>
              <a:t>Goals: Ms. Smith’s goal remains the same as in the hospital to return to her baseline functional status (independent with a cane) and return home once she can safely do so </a:t>
            </a:r>
          </a:p>
          <a:p>
            <a:pPr>
              <a:buFont typeface="Wingdings" panose="05000000000000000000" pitchFamily="2" charset="2"/>
              <a:buChar char="Ø"/>
            </a:pPr>
            <a:r>
              <a:rPr lang="en-US" dirty="0">
                <a:solidFill>
                  <a:schemeClr val="tx1"/>
                </a:solidFill>
              </a:rPr>
              <a:t>Ms. Smith’s functional status was assessed within the first 3 days using the assessment scale on the Minimum Data Set (MDS)</a:t>
            </a:r>
          </a:p>
          <a:p>
            <a:pPr>
              <a:buFont typeface="Wingdings" panose="05000000000000000000" pitchFamily="2" charset="2"/>
              <a:buChar char="Ø"/>
            </a:pPr>
            <a:r>
              <a:rPr lang="en-US" dirty="0">
                <a:solidFill>
                  <a:schemeClr val="tx1"/>
                </a:solidFill>
              </a:rPr>
              <a:t>Once it was determined that Ms. Smith could return home safely with home health care to continue her PT and OT a discharge planning was initiated</a:t>
            </a:r>
          </a:p>
          <a:p>
            <a:pPr>
              <a:buFont typeface="Wingdings" panose="05000000000000000000" pitchFamily="2" charset="2"/>
              <a:buChar char="Ø"/>
            </a:pPr>
            <a:r>
              <a:rPr lang="en-US" dirty="0">
                <a:solidFill>
                  <a:schemeClr val="tx1"/>
                </a:solidFill>
              </a:rPr>
              <a:t>An MDS assessment of Ms. Smith’s functional status was completed assessing her usual performance within the 3 days prior to discharge </a:t>
            </a:r>
          </a:p>
          <a:p>
            <a:pPr>
              <a:buFont typeface="Wingdings" panose="05000000000000000000" pitchFamily="2" charset="2"/>
              <a:buChar char="Ø"/>
            </a:pPr>
            <a:r>
              <a:rPr lang="en-US" dirty="0">
                <a:solidFill>
                  <a:schemeClr val="tx1"/>
                </a:solidFill>
              </a:rPr>
              <a:t>The functional status assessments were shared with the HHA along with the transfer form and Ms. Smith’s goals</a:t>
            </a:r>
          </a:p>
        </p:txBody>
      </p:sp>
    </p:spTree>
    <p:extLst>
      <p:ext uri="{BB962C8B-B14F-4D97-AF65-F5344CB8AC3E}">
        <p14:creationId xmlns:p14="http://schemas.microsoft.com/office/powerpoint/2010/main" val="871594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F05F05-DEA9-40A0-9794-B89375D25B2C}"/>
              </a:ext>
            </a:extLst>
          </p:cNvPr>
          <p:cNvSpPr>
            <a:spLocks noGrp="1"/>
          </p:cNvSpPr>
          <p:nvPr>
            <p:ph type="title"/>
          </p:nvPr>
        </p:nvSpPr>
        <p:spPr/>
        <p:txBody>
          <a:bodyPr>
            <a:normAutofit fontScale="90000"/>
          </a:bodyPr>
          <a:lstStyle/>
          <a:p>
            <a:r>
              <a:rPr lang="en-US" dirty="0">
                <a:solidFill>
                  <a:schemeClr val="tx1"/>
                </a:solidFill>
              </a:rPr>
              <a:t>Patient</a:t>
            </a:r>
            <a:br>
              <a:rPr lang="en-US" dirty="0">
                <a:solidFill>
                  <a:schemeClr val="tx1"/>
                </a:solidFill>
              </a:rPr>
            </a:br>
            <a:r>
              <a:rPr lang="en-US" sz="2800" dirty="0">
                <a:solidFill>
                  <a:schemeClr val="tx1"/>
                </a:solidFill>
              </a:rPr>
              <a:t>Transfer to ED/Acute Care Hospital</a:t>
            </a:r>
          </a:p>
        </p:txBody>
      </p:sp>
      <p:sp>
        <p:nvSpPr>
          <p:cNvPr id="4" name="Content Placeholder 3">
            <a:extLst>
              <a:ext uri="{FF2B5EF4-FFF2-40B4-BE49-F238E27FC236}">
                <a16:creationId xmlns:a16="http://schemas.microsoft.com/office/drawing/2014/main" id="{AE44B994-D57F-48A8-A15A-FF4B14C40CAE}"/>
              </a:ext>
            </a:extLst>
          </p:cNvPr>
          <p:cNvSpPr>
            <a:spLocks noGrp="1"/>
          </p:cNvSpPr>
          <p:nvPr>
            <p:ph idx="1"/>
          </p:nvPr>
        </p:nvSpPr>
        <p:spPr/>
        <p:txBody>
          <a:bodyPr>
            <a:normAutofit/>
          </a:bodyPr>
          <a:lstStyle/>
          <a:p>
            <a:pPr>
              <a:buFont typeface="Wingdings" panose="05000000000000000000" pitchFamily="2" charset="2"/>
              <a:buChar char="Ø"/>
            </a:pPr>
            <a:r>
              <a:rPr lang="en-US" dirty="0">
                <a:solidFill>
                  <a:schemeClr val="tx1"/>
                </a:solidFill>
              </a:rPr>
              <a:t> On December 31</a:t>
            </a:r>
            <a:r>
              <a:rPr lang="en-US" baseline="30000" dirty="0">
                <a:solidFill>
                  <a:schemeClr val="tx1"/>
                </a:solidFill>
              </a:rPr>
              <a:t>st </a:t>
            </a:r>
            <a:r>
              <a:rPr lang="en-US" dirty="0">
                <a:solidFill>
                  <a:schemeClr val="tx1"/>
                </a:solidFill>
              </a:rPr>
              <a:t> Ms. Smith was walking in her home, slipped and fell.  She was not able to get up on her own and was able to call 911 to transfer to the hospital emergency room</a:t>
            </a:r>
          </a:p>
          <a:p>
            <a:pPr>
              <a:buFont typeface="Wingdings" panose="05000000000000000000" pitchFamily="2" charset="2"/>
              <a:buChar char="Ø"/>
            </a:pPr>
            <a:r>
              <a:rPr lang="en-US" dirty="0">
                <a:solidFill>
                  <a:schemeClr val="tx1"/>
                </a:solidFill>
              </a:rPr>
              <a:t>During triage, the admitting nurse reviewed Ms. Smith’s history, her recent hip replacement surgery and subsequent transfer to post-acute care</a:t>
            </a:r>
          </a:p>
          <a:p>
            <a:pPr lvl="1">
              <a:buFont typeface="Wingdings" panose="05000000000000000000" pitchFamily="2" charset="2"/>
              <a:buChar char="Ø"/>
            </a:pPr>
            <a:r>
              <a:rPr lang="en-US" dirty="0">
                <a:solidFill>
                  <a:schemeClr val="tx1"/>
                </a:solidFill>
              </a:rPr>
              <a:t>The nurse was obtained the Home Health functional status assessments to determine to assess her level of functioning and determine the extent of changes as a result of the fall </a:t>
            </a:r>
          </a:p>
          <a:p>
            <a:pPr lvl="1">
              <a:buFont typeface="Wingdings" panose="05000000000000000000" pitchFamily="2" charset="2"/>
              <a:buChar char="Ø"/>
            </a:pPr>
            <a:r>
              <a:rPr lang="en-US" dirty="0">
                <a:solidFill>
                  <a:schemeClr val="tx1"/>
                </a:solidFill>
              </a:rPr>
              <a:t>The nurse was assessing whether a hospital admission was warranted and obtained the functional assessment from the SNF to assist the PT and OT with their evaluations</a:t>
            </a:r>
          </a:p>
        </p:txBody>
      </p:sp>
    </p:spTree>
    <p:extLst>
      <p:ext uri="{BB962C8B-B14F-4D97-AF65-F5344CB8AC3E}">
        <p14:creationId xmlns:p14="http://schemas.microsoft.com/office/powerpoint/2010/main" val="3539230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2FFC4-D875-AC4F-BDFB-D9B6F2FFB5B2}"/>
              </a:ext>
            </a:extLst>
          </p:cNvPr>
          <p:cNvSpPr>
            <a:spLocks noGrp="1"/>
          </p:cNvSpPr>
          <p:nvPr>
            <p:ph type="title"/>
          </p:nvPr>
        </p:nvSpPr>
        <p:spPr/>
        <p:txBody>
          <a:bodyPr>
            <a:normAutofit fontScale="90000"/>
          </a:bodyPr>
          <a:lstStyle/>
          <a:p>
            <a:r>
              <a:rPr lang="en-US" dirty="0">
                <a:solidFill>
                  <a:schemeClr val="tx1"/>
                </a:solidFill>
              </a:rPr>
              <a:t>PACIO Implementation Guides</a:t>
            </a:r>
          </a:p>
        </p:txBody>
      </p:sp>
      <p:sp>
        <p:nvSpPr>
          <p:cNvPr id="3" name="Content Placeholder 2">
            <a:extLst>
              <a:ext uri="{FF2B5EF4-FFF2-40B4-BE49-F238E27FC236}">
                <a16:creationId xmlns:a16="http://schemas.microsoft.com/office/drawing/2014/main" id="{AC2134F2-4264-1546-B050-CF65BDB47A01}"/>
              </a:ext>
            </a:extLst>
          </p:cNvPr>
          <p:cNvSpPr>
            <a:spLocks noGrp="1"/>
          </p:cNvSpPr>
          <p:nvPr>
            <p:ph idx="1"/>
          </p:nvPr>
        </p:nvSpPr>
        <p:spPr/>
        <p:txBody>
          <a:bodyPr/>
          <a:lstStyle/>
          <a:p>
            <a:r>
              <a:rPr lang="en-US" sz="2400" dirty="0">
                <a:solidFill>
                  <a:schemeClr val="tx1"/>
                </a:solidFill>
              </a:rPr>
              <a:t>Developing two HL7 FHIR Implementation Guides</a:t>
            </a:r>
          </a:p>
          <a:p>
            <a:pPr marL="0" indent="0">
              <a:buNone/>
            </a:pPr>
            <a:endParaRPr lang="en-US" dirty="0">
              <a:solidFill>
                <a:schemeClr val="tx1"/>
              </a:solidFill>
            </a:endParaRPr>
          </a:p>
          <a:p>
            <a:pPr lvl="1"/>
            <a:r>
              <a:rPr lang="en-US" sz="2400" dirty="0"/>
              <a:t>Functional Status</a:t>
            </a:r>
          </a:p>
          <a:p>
            <a:pPr lvl="2"/>
            <a:r>
              <a:rPr lang="en-US" sz="2400" dirty="0">
                <a:hlinkClick r:id="rId2"/>
              </a:rPr>
              <a:t>https://paciowg.github.io/functional-status-ig/</a:t>
            </a:r>
            <a:endParaRPr lang="en-US" sz="2400" dirty="0"/>
          </a:p>
          <a:p>
            <a:pPr marL="384048" lvl="2" indent="0">
              <a:buNone/>
            </a:pPr>
            <a:endParaRPr lang="en-US" sz="2400" dirty="0"/>
          </a:p>
          <a:p>
            <a:pPr lvl="1"/>
            <a:r>
              <a:rPr lang="en-US" sz="2400" dirty="0"/>
              <a:t>Cognitive Status</a:t>
            </a:r>
          </a:p>
          <a:p>
            <a:pPr lvl="2"/>
            <a:r>
              <a:rPr lang="en-US" sz="2400" dirty="0">
                <a:hlinkClick r:id="rId3"/>
              </a:rPr>
              <a:t>https://paciowg.github.io/cognitive-status-ig/</a:t>
            </a:r>
            <a:endParaRPr lang="en-US" sz="2400" dirty="0"/>
          </a:p>
        </p:txBody>
      </p:sp>
    </p:spTree>
    <p:extLst>
      <p:ext uri="{BB962C8B-B14F-4D97-AF65-F5344CB8AC3E}">
        <p14:creationId xmlns:p14="http://schemas.microsoft.com/office/powerpoint/2010/main" val="1524531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2FFC4-D875-AC4F-BDFB-D9B6F2FFB5B2}"/>
              </a:ext>
            </a:extLst>
          </p:cNvPr>
          <p:cNvSpPr>
            <a:spLocks noGrp="1"/>
          </p:cNvSpPr>
          <p:nvPr>
            <p:ph type="title"/>
          </p:nvPr>
        </p:nvSpPr>
        <p:spPr/>
        <p:txBody>
          <a:bodyPr>
            <a:normAutofit fontScale="90000"/>
          </a:bodyPr>
          <a:lstStyle/>
          <a:p>
            <a:r>
              <a:rPr lang="en-US" dirty="0">
                <a:solidFill>
                  <a:schemeClr val="tx1"/>
                </a:solidFill>
              </a:rPr>
              <a:t>Reference Implementation</a:t>
            </a:r>
          </a:p>
        </p:txBody>
      </p:sp>
      <p:sp>
        <p:nvSpPr>
          <p:cNvPr id="3" name="Content Placeholder 2">
            <a:extLst>
              <a:ext uri="{FF2B5EF4-FFF2-40B4-BE49-F238E27FC236}">
                <a16:creationId xmlns:a16="http://schemas.microsoft.com/office/drawing/2014/main" id="{AC2134F2-4264-1546-B050-CF65BDB47A01}"/>
              </a:ext>
            </a:extLst>
          </p:cNvPr>
          <p:cNvSpPr>
            <a:spLocks noGrp="1"/>
          </p:cNvSpPr>
          <p:nvPr>
            <p:ph idx="1"/>
          </p:nvPr>
        </p:nvSpPr>
        <p:spPr/>
        <p:txBody>
          <a:bodyPr>
            <a:normAutofit/>
          </a:bodyPr>
          <a:lstStyle/>
          <a:p>
            <a:r>
              <a:rPr lang="en-US" dirty="0">
                <a:solidFill>
                  <a:schemeClr val="tx1"/>
                </a:solidFill>
              </a:rPr>
              <a:t>Developing a Transfer Summary FHIR reference implementation</a:t>
            </a:r>
          </a:p>
          <a:p>
            <a:pPr lvl="1"/>
            <a:r>
              <a:rPr lang="en-US" dirty="0">
                <a:solidFill>
                  <a:schemeClr val="tx1"/>
                </a:solidFill>
              </a:rPr>
              <a:t>Demonstrates both Functional and Cognitive Status use cases</a:t>
            </a:r>
          </a:p>
          <a:p>
            <a:r>
              <a:rPr lang="en-US" dirty="0">
                <a:solidFill>
                  <a:schemeClr val="tx1"/>
                </a:solidFill>
              </a:rPr>
              <a:t>Sample Data:</a:t>
            </a:r>
          </a:p>
          <a:p>
            <a:pPr lvl="1"/>
            <a:r>
              <a:rPr lang="en-US" sz="2000" dirty="0"/>
              <a:t>Use Case:  </a:t>
            </a:r>
            <a:r>
              <a:rPr lang="en-US" sz="2000" dirty="0">
                <a:hlinkClick r:id="rId2"/>
              </a:rPr>
              <a:t>https://github.com/paciowg/sample-data</a:t>
            </a:r>
            <a:endParaRPr lang="en-US" sz="2000" dirty="0"/>
          </a:p>
          <a:p>
            <a:pPr lvl="1"/>
            <a:r>
              <a:rPr lang="en-US" sz="2000" dirty="0"/>
              <a:t>FHIR Format:  </a:t>
            </a:r>
            <a:r>
              <a:rPr lang="en-US" sz="2000" dirty="0">
                <a:hlinkClick r:id="rId3"/>
              </a:rPr>
              <a:t>https://github.com/paciowg/connectathon-data</a:t>
            </a:r>
            <a:endParaRPr lang="en-US" sz="2000" dirty="0"/>
          </a:p>
          <a:p>
            <a:r>
              <a:rPr lang="en-US" dirty="0">
                <a:solidFill>
                  <a:schemeClr val="tx1"/>
                </a:solidFill>
              </a:rPr>
              <a:t>Hosted Reference Implementations</a:t>
            </a:r>
          </a:p>
          <a:p>
            <a:pPr lvl="1"/>
            <a:r>
              <a:rPr lang="en-US" sz="2000" dirty="0"/>
              <a:t>Server: </a:t>
            </a:r>
            <a:r>
              <a:rPr lang="en-US" sz="2000" dirty="0">
                <a:hlinkClick r:id="rId4"/>
              </a:rPr>
              <a:t>http://hapi.fhir.org/baseR4</a:t>
            </a:r>
            <a:endParaRPr lang="en-US" sz="2000" dirty="0"/>
          </a:p>
          <a:p>
            <a:pPr lvl="1"/>
            <a:r>
              <a:rPr lang="en-US" sz="2000" dirty="0"/>
              <a:t>Client: </a:t>
            </a:r>
            <a:r>
              <a:rPr lang="en-US" sz="2000" u="sng" dirty="0">
                <a:hlinkClick r:id="rId5" tooltip="https://snf-transfer-summary.herokuapp.com/"/>
              </a:rPr>
              <a:t>https://snf-transfer-summary.herokuapp.com/</a:t>
            </a:r>
            <a:endParaRPr lang="en-US" sz="2000" dirty="0"/>
          </a:p>
          <a:p>
            <a:r>
              <a:rPr lang="en-US" dirty="0">
                <a:solidFill>
                  <a:schemeClr val="tx1"/>
                </a:solidFill>
              </a:rPr>
              <a:t>Reference Implementation Code (Apache 2.0 license)</a:t>
            </a:r>
          </a:p>
          <a:p>
            <a:pPr lvl="1"/>
            <a:r>
              <a:rPr lang="en-US" sz="2000" dirty="0"/>
              <a:t>Server: </a:t>
            </a:r>
            <a:r>
              <a:rPr lang="en-US" sz="2000" dirty="0">
                <a:hlinkClick r:id="rId6"/>
              </a:rPr>
              <a:t>https://github.com/jamesagnew/hapi-fhir</a:t>
            </a:r>
            <a:endParaRPr lang="en-US" sz="2000" dirty="0"/>
          </a:p>
          <a:p>
            <a:pPr lvl="1"/>
            <a:r>
              <a:rPr lang="en-US" sz="2000" dirty="0"/>
              <a:t>Client: </a:t>
            </a:r>
            <a:r>
              <a:rPr lang="en-US" sz="2000" dirty="0">
                <a:hlinkClick r:id="rId7"/>
              </a:rPr>
              <a:t>https://github.com/paciowg/transfer-summary-ri-client</a:t>
            </a:r>
            <a:endParaRPr lang="en-US" sz="2000" dirty="0"/>
          </a:p>
          <a:p>
            <a:endParaRPr lang="en-US" dirty="0"/>
          </a:p>
          <a:p>
            <a:pPr lvl="2"/>
            <a:endParaRPr lang="en-US" dirty="0"/>
          </a:p>
          <a:p>
            <a:pPr lvl="1"/>
            <a:endParaRPr lang="en-US" dirty="0"/>
          </a:p>
        </p:txBody>
      </p:sp>
    </p:spTree>
    <p:extLst>
      <p:ext uri="{BB962C8B-B14F-4D97-AF65-F5344CB8AC3E}">
        <p14:creationId xmlns:p14="http://schemas.microsoft.com/office/powerpoint/2010/main" val="1956604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E63DA-322F-443E-80FA-AA8D578E5A37}"/>
              </a:ext>
            </a:extLst>
          </p:cNvPr>
          <p:cNvSpPr>
            <a:spLocks noGrp="1"/>
          </p:cNvSpPr>
          <p:nvPr>
            <p:ph type="title"/>
          </p:nvPr>
        </p:nvSpPr>
        <p:spPr/>
        <p:txBody>
          <a:bodyPr>
            <a:normAutofit fontScale="90000"/>
          </a:bodyPr>
          <a:lstStyle/>
          <a:p>
            <a:r>
              <a:rPr lang="en-US" dirty="0">
                <a:solidFill>
                  <a:schemeClr val="tx1"/>
                </a:solidFill>
              </a:rPr>
              <a:t>Notable Achievements during Connectathon</a:t>
            </a:r>
          </a:p>
        </p:txBody>
      </p:sp>
      <p:sp>
        <p:nvSpPr>
          <p:cNvPr id="3" name="Content Placeholder 2">
            <a:extLst>
              <a:ext uri="{FF2B5EF4-FFF2-40B4-BE49-F238E27FC236}">
                <a16:creationId xmlns:a16="http://schemas.microsoft.com/office/drawing/2014/main" id="{6C64F150-CB88-476F-AC98-BEFB43A9D4FD}"/>
              </a:ext>
            </a:extLst>
          </p:cNvPr>
          <p:cNvSpPr>
            <a:spLocks noGrp="1"/>
          </p:cNvSpPr>
          <p:nvPr>
            <p:ph idx="1"/>
          </p:nvPr>
        </p:nvSpPr>
        <p:spPr/>
        <p:txBody>
          <a:bodyPr/>
          <a:lstStyle/>
          <a:p>
            <a:pPr>
              <a:buFont typeface="Wingdings" panose="05000000000000000000" pitchFamily="2" charset="2"/>
              <a:buChar char="§"/>
            </a:pPr>
            <a:r>
              <a:rPr lang="en-US" dirty="0">
                <a:solidFill>
                  <a:schemeClr val="tx1"/>
                </a:solidFill>
              </a:rPr>
              <a:t>Good collaboration and discussion around requirements and IG design.</a:t>
            </a:r>
          </a:p>
          <a:p>
            <a:pPr>
              <a:buFont typeface="Wingdings" panose="05000000000000000000" pitchFamily="2" charset="2"/>
              <a:buChar char="§"/>
            </a:pPr>
            <a:r>
              <a:rPr lang="en-US" dirty="0">
                <a:solidFill>
                  <a:schemeClr val="tx1"/>
                </a:solidFill>
              </a:rPr>
              <a:t>We had two clients working with the current version of the implementation guide. </a:t>
            </a:r>
          </a:p>
          <a:p>
            <a:pPr>
              <a:buFont typeface="Wingdings" panose="05000000000000000000" pitchFamily="2" charset="2"/>
              <a:buChar char="§"/>
            </a:pPr>
            <a:r>
              <a:rPr lang="en-US" dirty="0">
                <a:solidFill>
                  <a:schemeClr val="tx1"/>
                </a:solidFill>
              </a:rPr>
              <a:t>Both clients were able to display sample data from the functional status and cognitive status observations. </a:t>
            </a:r>
          </a:p>
          <a:p>
            <a:pPr lvl="1">
              <a:buFont typeface="Wingdings" panose="05000000000000000000" pitchFamily="2" charset="2"/>
              <a:buChar char="§"/>
            </a:pPr>
            <a:r>
              <a:rPr lang="en-US" dirty="0">
                <a:solidFill>
                  <a:schemeClr val="tx1"/>
                </a:solidFill>
              </a:rPr>
              <a:t>This includes snapshots of a point in time using the Bundled Observation as well as performance over time using the individual Child Observations.</a:t>
            </a:r>
          </a:p>
          <a:p>
            <a:pPr>
              <a:buFont typeface="Wingdings" panose="05000000000000000000" pitchFamily="2" charset="2"/>
              <a:buChar char="§"/>
            </a:pPr>
            <a:r>
              <a:rPr lang="en-US" dirty="0">
                <a:solidFill>
                  <a:schemeClr val="tx1"/>
                </a:solidFill>
              </a:rPr>
              <a:t>Several issues and improvements were identified with the implementation guide. Some were added/fixed during the connectathon and others will require more discussion.</a:t>
            </a:r>
          </a:p>
          <a:p>
            <a:pPr>
              <a:buFont typeface="Wingdings" panose="05000000000000000000" pitchFamily="2" charset="2"/>
              <a:buChar char="§"/>
            </a:pPr>
            <a:endParaRPr lang="en-US" dirty="0">
              <a:solidFill>
                <a:schemeClr val="tx1"/>
              </a:solidFill>
            </a:endParaRPr>
          </a:p>
        </p:txBody>
      </p:sp>
    </p:spTree>
    <p:extLst>
      <p:ext uri="{BB962C8B-B14F-4D97-AF65-F5344CB8AC3E}">
        <p14:creationId xmlns:p14="http://schemas.microsoft.com/office/powerpoint/2010/main" val="394299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F348E-DC1C-445D-825E-B4CD2DC34770}"/>
              </a:ext>
            </a:extLst>
          </p:cNvPr>
          <p:cNvSpPr>
            <a:spLocks noGrp="1"/>
          </p:cNvSpPr>
          <p:nvPr>
            <p:ph type="title"/>
          </p:nvPr>
        </p:nvSpPr>
        <p:spPr/>
        <p:txBody>
          <a:bodyPr>
            <a:normAutofit fontScale="90000"/>
          </a:bodyPr>
          <a:lstStyle/>
          <a:p>
            <a:r>
              <a:rPr lang="en-US" dirty="0">
                <a:solidFill>
                  <a:schemeClr val="tx1"/>
                </a:solidFill>
              </a:rPr>
              <a:t>Discovered Issues</a:t>
            </a:r>
          </a:p>
        </p:txBody>
      </p:sp>
      <p:sp>
        <p:nvSpPr>
          <p:cNvPr id="3" name="Content Placeholder 2">
            <a:extLst>
              <a:ext uri="{FF2B5EF4-FFF2-40B4-BE49-F238E27FC236}">
                <a16:creationId xmlns:a16="http://schemas.microsoft.com/office/drawing/2014/main" id="{146B9B1D-2448-49C4-9D8D-71EF95D5CBAA}"/>
              </a:ext>
            </a:extLst>
          </p:cNvPr>
          <p:cNvSpPr>
            <a:spLocks noGrp="1"/>
          </p:cNvSpPr>
          <p:nvPr>
            <p:ph idx="1"/>
          </p:nvPr>
        </p:nvSpPr>
        <p:spPr/>
        <p:txBody>
          <a:bodyPr>
            <a:normAutofit/>
          </a:bodyPr>
          <a:lstStyle/>
          <a:p>
            <a:pPr>
              <a:buFont typeface="Courier New" panose="02070309020205020404" pitchFamily="49" charset="0"/>
              <a:buChar char="o"/>
            </a:pPr>
            <a:r>
              <a:rPr lang="en-US" dirty="0">
                <a:solidFill>
                  <a:schemeClr val="tx1"/>
                </a:solidFill>
              </a:rPr>
              <a:t>More sample data is needed to further test and refine the implementation guide</a:t>
            </a:r>
          </a:p>
          <a:p>
            <a:pPr>
              <a:buFont typeface="Courier New" panose="02070309020205020404" pitchFamily="49" charset="0"/>
              <a:buChar char="o"/>
            </a:pPr>
            <a:r>
              <a:rPr lang="en-US" dirty="0">
                <a:solidFill>
                  <a:schemeClr val="tx1"/>
                </a:solidFill>
              </a:rPr>
              <a:t>Many questions were raised regarding the requirements and data mappings</a:t>
            </a:r>
          </a:p>
          <a:p>
            <a:pPr lvl="1">
              <a:buFont typeface="Courier New" panose="02070309020205020404" pitchFamily="49" charset="0"/>
              <a:buChar char="o"/>
            </a:pPr>
            <a:r>
              <a:rPr lang="en-US" dirty="0">
                <a:solidFill>
                  <a:schemeClr val="tx1"/>
                </a:solidFill>
              </a:rPr>
              <a:t>Lookback periods</a:t>
            </a:r>
          </a:p>
          <a:p>
            <a:pPr lvl="1">
              <a:buFont typeface="Courier New" panose="02070309020205020404" pitchFamily="49" charset="0"/>
              <a:buChar char="o"/>
            </a:pPr>
            <a:r>
              <a:rPr lang="en-US" dirty="0">
                <a:solidFill>
                  <a:schemeClr val="tx1"/>
                </a:solidFill>
              </a:rPr>
              <a:t>Different LOINC codes corresponding to different lookback periods</a:t>
            </a:r>
          </a:p>
          <a:p>
            <a:pPr lvl="1">
              <a:buFont typeface="Courier New" panose="02070309020205020404" pitchFamily="49" charset="0"/>
              <a:buChar char="o"/>
            </a:pPr>
            <a:r>
              <a:rPr lang="en-US" dirty="0">
                <a:solidFill>
                  <a:schemeClr val="tx1"/>
                </a:solidFill>
              </a:rPr>
              <a:t>Unique identifiers for questions</a:t>
            </a:r>
          </a:p>
          <a:p>
            <a:pPr lvl="1">
              <a:buFont typeface="Courier New" panose="02070309020205020404" pitchFamily="49" charset="0"/>
              <a:buChar char="o"/>
            </a:pPr>
            <a:r>
              <a:rPr lang="en-US" dirty="0">
                <a:solidFill>
                  <a:schemeClr val="tx1"/>
                </a:solidFill>
              </a:rPr>
              <a:t>“Rolling up” individual observations to get a snapshot</a:t>
            </a:r>
          </a:p>
          <a:p>
            <a:pPr lvl="1">
              <a:buFont typeface="Courier New" panose="02070309020205020404" pitchFamily="49" charset="0"/>
              <a:buChar char="o"/>
            </a:pPr>
            <a:r>
              <a:rPr lang="en-US" dirty="0">
                <a:solidFill>
                  <a:schemeClr val="tx1"/>
                </a:solidFill>
              </a:rPr>
              <a:t>Tracking goals</a:t>
            </a:r>
          </a:p>
          <a:p>
            <a:pPr lvl="1">
              <a:buFont typeface="Courier New" panose="02070309020205020404" pitchFamily="49" charset="0"/>
              <a:buChar char="o"/>
            </a:pPr>
            <a:r>
              <a:rPr lang="en-US" dirty="0">
                <a:solidFill>
                  <a:schemeClr val="tx1"/>
                </a:solidFill>
              </a:rPr>
              <a:t>Should observations be sortable</a:t>
            </a:r>
          </a:p>
          <a:p>
            <a:pPr lvl="1">
              <a:buFont typeface="Courier New" panose="02070309020205020404" pitchFamily="49" charset="0"/>
              <a:buChar char="o"/>
            </a:pPr>
            <a:endParaRPr lang="en-US" dirty="0">
              <a:solidFill>
                <a:schemeClr val="tx1"/>
              </a:solidFill>
            </a:endParaRPr>
          </a:p>
        </p:txBody>
      </p:sp>
    </p:spTree>
    <p:extLst>
      <p:ext uri="{BB962C8B-B14F-4D97-AF65-F5344CB8AC3E}">
        <p14:creationId xmlns:p14="http://schemas.microsoft.com/office/powerpoint/2010/main" val="1237201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966E3-C57A-458F-942C-BD1888587E29}"/>
              </a:ext>
            </a:extLst>
          </p:cNvPr>
          <p:cNvSpPr>
            <a:spLocks noGrp="1"/>
          </p:cNvSpPr>
          <p:nvPr>
            <p:ph type="title"/>
          </p:nvPr>
        </p:nvSpPr>
        <p:spPr/>
        <p:txBody>
          <a:bodyPr>
            <a:normAutofit fontScale="90000"/>
          </a:bodyPr>
          <a:lstStyle/>
          <a:p>
            <a:r>
              <a:rPr lang="en-US" dirty="0">
                <a:solidFill>
                  <a:schemeClr val="tx1"/>
                </a:solidFill>
              </a:rPr>
              <a:t>Next Steps</a:t>
            </a:r>
          </a:p>
        </p:txBody>
      </p:sp>
      <p:sp>
        <p:nvSpPr>
          <p:cNvPr id="3" name="Content Placeholder 2">
            <a:extLst>
              <a:ext uri="{FF2B5EF4-FFF2-40B4-BE49-F238E27FC236}">
                <a16:creationId xmlns:a16="http://schemas.microsoft.com/office/drawing/2014/main" id="{9686C1E9-0CE6-493A-BEF5-0B1E7C3CD62A}"/>
              </a:ext>
            </a:extLst>
          </p:cNvPr>
          <p:cNvSpPr>
            <a:spLocks noGrp="1"/>
          </p:cNvSpPr>
          <p:nvPr>
            <p:ph idx="1"/>
          </p:nvPr>
        </p:nvSpPr>
        <p:spPr/>
        <p:txBody>
          <a:bodyPr/>
          <a:lstStyle/>
          <a:p>
            <a:pPr>
              <a:buFont typeface="Courier New" panose="02070309020205020404" pitchFamily="49" charset="0"/>
              <a:buChar char="o"/>
            </a:pPr>
            <a:r>
              <a:rPr lang="en-US" dirty="0">
                <a:solidFill>
                  <a:schemeClr val="tx1"/>
                </a:solidFill>
              </a:rPr>
              <a:t>Technical team needs to meet to discuss discovered issues and possible ways to resolve them</a:t>
            </a:r>
          </a:p>
          <a:p>
            <a:pPr>
              <a:buFont typeface="Courier New" panose="02070309020205020404" pitchFamily="49" charset="0"/>
              <a:buChar char="o"/>
            </a:pPr>
            <a:r>
              <a:rPr lang="en-US" dirty="0">
                <a:solidFill>
                  <a:schemeClr val="tx1"/>
                </a:solidFill>
              </a:rPr>
              <a:t>Discuss issues and decide on the best course of </a:t>
            </a:r>
            <a:r>
              <a:rPr lang="en-US">
                <a:solidFill>
                  <a:schemeClr val="tx1"/>
                </a:solidFill>
              </a:rPr>
              <a:t>action during </a:t>
            </a:r>
            <a:r>
              <a:rPr lang="en-US" dirty="0">
                <a:solidFill>
                  <a:schemeClr val="tx1"/>
                </a:solidFill>
              </a:rPr>
              <a:t>PACIO meetings </a:t>
            </a:r>
          </a:p>
        </p:txBody>
      </p:sp>
    </p:spTree>
    <p:extLst>
      <p:ext uri="{BB962C8B-B14F-4D97-AF65-F5344CB8AC3E}">
        <p14:creationId xmlns:p14="http://schemas.microsoft.com/office/powerpoint/2010/main" val="2409764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8C83F-4335-2346-93D0-A2BF1F26E5DB}"/>
              </a:ext>
            </a:extLst>
          </p:cNvPr>
          <p:cNvSpPr>
            <a:spLocks noGrp="1"/>
          </p:cNvSpPr>
          <p:nvPr>
            <p:ph type="ctrTitle"/>
          </p:nvPr>
        </p:nvSpPr>
        <p:spPr/>
        <p:txBody>
          <a:bodyPr/>
          <a:lstStyle/>
          <a:p>
            <a:r>
              <a:rPr lang="en-US" dirty="0"/>
              <a:t>Demonstration</a:t>
            </a:r>
          </a:p>
        </p:txBody>
      </p:sp>
    </p:spTree>
    <p:extLst>
      <p:ext uri="{BB962C8B-B14F-4D97-AF65-F5344CB8AC3E}">
        <p14:creationId xmlns:p14="http://schemas.microsoft.com/office/powerpoint/2010/main" val="1606462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51D57-6EA9-9B42-B4F4-F865496C3C7D}"/>
              </a:ext>
            </a:extLst>
          </p:cNvPr>
          <p:cNvSpPr>
            <a:spLocks noGrp="1"/>
          </p:cNvSpPr>
          <p:nvPr>
            <p:ph type="title"/>
          </p:nvPr>
        </p:nvSpPr>
        <p:spPr/>
        <p:txBody>
          <a:bodyPr>
            <a:normAutofit fontScale="90000"/>
          </a:bodyPr>
          <a:lstStyle/>
          <a:p>
            <a:r>
              <a:rPr lang="en-US" dirty="0"/>
              <a:t>Pseudo-DEL Reference Implementation</a:t>
            </a:r>
          </a:p>
        </p:txBody>
      </p:sp>
      <p:pic>
        <p:nvPicPr>
          <p:cNvPr id="5" name="Content Placeholder 4" descr="A screenshot of a cell phone&#10;&#10;Description automatically generated">
            <a:extLst>
              <a:ext uri="{FF2B5EF4-FFF2-40B4-BE49-F238E27FC236}">
                <a16:creationId xmlns:a16="http://schemas.microsoft.com/office/drawing/2014/main" id="{998352DE-501F-E445-9FAF-80503881339D}"/>
              </a:ext>
            </a:extLst>
          </p:cNvPr>
          <p:cNvPicPr>
            <a:picLocks noGrp="1" noChangeAspect="1"/>
          </p:cNvPicPr>
          <p:nvPr>
            <p:ph idx="1"/>
          </p:nvPr>
        </p:nvPicPr>
        <p:blipFill>
          <a:blip r:embed="rId2"/>
          <a:stretch>
            <a:fillRect/>
          </a:stretch>
        </p:blipFill>
        <p:spPr>
          <a:xfrm>
            <a:off x="838200" y="1690688"/>
            <a:ext cx="8089890" cy="4351338"/>
          </a:xfrm>
          <a:ln w="12700">
            <a:solidFill>
              <a:schemeClr val="accent1"/>
            </a:solidFill>
          </a:ln>
        </p:spPr>
      </p:pic>
      <p:pic>
        <p:nvPicPr>
          <p:cNvPr id="9" name="Picture 8" descr="A screenshot of a cell phone&#10;&#10;Description automatically generated">
            <a:extLst>
              <a:ext uri="{FF2B5EF4-FFF2-40B4-BE49-F238E27FC236}">
                <a16:creationId xmlns:a16="http://schemas.microsoft.com/office/drawing/2014/main" id="{C74DD7D3-57BE-8A4A-A6E8-ABCFE2E6BB2D}"/>
              </a:ext>
            </a:extLst>
          </p:cNvPr>
          <p:cNvPicPr>
            <a:picLocks noChangeAspect="1"/>
          </p:cNvPicPr>
          <p:nvPr/>
        </p:nvPicPr>
        <p:blipFill>
          <a:blip r:embed="rId3"/>
          <a:stretch>
            <a:fillRect/>
          </a:stretch>
        </p:blipFill>
        <p:spPr>
          <a:xfrm>
            <a:off x="1356531" y="2052208"/>
            <a:ext cx="8089890" cy="4353934"/>
          </a:xfrm>
          <a:prstGeom prst="rect">
            <a:avLst/>
          </a:prstGeom>
          <a:ln w="12700">
            <a:solidFill>
              <a:schemeClr val="accent1"/>
            </a:solidFill>
          </a:ln>
        </p:spPr>
      </p:pic>
      <p:pic>
        <p:nvPicPr>
          <p:cNvPr id="11" name="Picture 10" descr="A screenshot of a cell phone&#10;&#10;Description automatically generated">
            <a:extLst>
              <a:ext uri="{FF2B5EF4-FFF2-40B4-BE49-F238E27FC236}">
                <a16:creationId xmlns:a16="http://schemas.microsoft.com/office/drawing/2014/main" id="{2268CF69-4A5C-4346-9B94-7B3296C3B8C9}"/>
              </a:ext>
            </a:extLst>
          </p:cNvPr>
          <p:cNvPicPr>
            <a:picLocks noChangeAspect="1"/>
          </p:cNvPicPr>
          <p:nvPr/>
        </p:nvPicPr>
        <p:blipFill>
          <a:blip r:embed="rId4"/>
          <a:stretch>
            <a:fillRect/>
          </a:stretch>
        </p:blipFill>
        <p:spPr>
          <a:xfrm>
            <a:off x="1940009" y="2408110"/>
            <a:ext cx="8089890" cy="4359552"/>
          </a:xfrm>
          <a:prstGeom prst="rect">
            <a:avLst/>
          </a:prstGeom>
          <a:ln w="12700">
            <a:solidFill>
              <a:schemeClr val="accent1"/>
            </a:solidFill>
          </a:ln>
        </p:spPr>
      </p:pic>
      <p:pic>
        <p:nvPicPr>
          <p:cNvPr id="7" name="Picture 6" descr="A screenshot of a cell phone&#10;&#10;Description automatically generated">
            <a:extLst>
              <a:ext uri="{FF2B5EF4-FFF2-40B4-BE49-F238E27FC236}">
                <a16:creationId xmlns:a16="http://schemas.microsoft.com/office/drawing/2014/main" id="{F4576308-689E-1447-BFD1-F341C5168EF2}"/>
              </a:ext>
            </a:extLst>
          </p:cNvPr>
          <p:cNvPicPr>
            <a:picLocks noChangeAspect="1"/>
          </p:cNvPicPr>
          <p:nvPr/>
        </p:nvPicPr>
        <p:blipFill>
          <a:blip r:embed="rId5"/>
          <a:stretch>
            <a:fillRect/>
          </a:stretch>
        </p:blipFill>
        <p:spPr>
          <a:xfrm>
            <a:off x="2523487" y="1436550"/>
            <a:ext cx="8089890" cy="4365170"/>
          </a:xfrm>
          <a:prstGeom prst="rect">
            <a:avLst/>
          </a:prstGeom>
          <a:ln w="12700">
            <a:solidFill>
              <a:schemeClr val="accent1"/>
            </a:solidFill>
          </a:ln>
        </p:spPr>
      </p:pic>
      <p:pic>
        <p:nvPicPr>
          <p:cNvPr id="13" name="Picture 12" descr="A screenshot of a cell phone&#10;&#10;Description automatically generated">
            <a:extLst>
              <a:ext uri="{FF2B5EF4-FFF2-40B4-BE49-F238E27FC236}">
                <a16:creationId xmlns:a16="http://schemas.microsoft.com/office/drawing/2014/main" id="{7568BD89-BA28-E841-8AB0-3ABB098BA168}"/>
              </a:ext>
            </a:extLst>
          </p:cNvPr>
          <p:cNvPicPr>
            <a:picLocks noChangeAspect="1"/>
          </p:cNvPicPr>
          <p:nvPr/>
        </p:nvPicPr>
        <p:blipFill>
          <a:blip r:embed="rId6"/>
          <a:stretch>
            <a:fillRect/>
          </a:stretch>
        </p:blipFill>
        <p:spPr>
          <a:xfrm>
            <a:off x="3041818" y="1821453"/>
            <a:ext cx="8089890" cy="4353934"/>
          </a:xfrm>
          <a:prstGeom prst="rect">
            <a:avLst/>
          </a:prstGeom>
          <a:ln w="28575">
            <a:solidFill>
              <a:schemeClr val="accent1"/>
            </a:solidFill>
          </a:ln>
        </p:spPr>
      </p:pic>
      <p:pic>
        <p:nvPicPr>
          <p:cNvPr id="15" name="Picture 14" descr="A screenshot of a social media post&#10;&#10;Description automatically generated">
            <a:extLst>
              <a:ext uri="{FF2B5EF4-FFF2-40B4-BE49-F238E27FC236}">
                <a16:creationId xmlns:a16="http://schemas.microsoft.com/office/drawing/2014/main" id="{E1EF1D03-FB98-C246-970B-833F95238EDD}"/>
              </a:ext>
            </a:extLst>
          </p:cNvPr>
          <p:cNvPicPr>
            <a:picLocks noChangeAspect="1"/>
          </p:cNvPicPr>
          <p:nvPr/>
        </p:nvPicPr>
        <p:blipFill>
          <a:blip r:embed="rId7"/>
          <a:stretch>
            <a:fillRect/>
          </a:stretch>
        </p:blipFill>
        <p:spPr>
          <a:xfrm>
            <a:off x="3560149" y="2282963"/>
            <a:ext cx="8089890" cy="4353934"/>
          </a:xfrm>
          <a:prstGeom prst="rect">
            <a:avLst/>
          </a:prstGeom>
          <a:ln w="28575">
            <a:solidFill>
              <a:schemeClr val="accent1"/>
            </a:solidFill>
          </a:ln>
        </p:spPr>
      </p:pic>
    </p:spTree>
    <p:extLst>
      <p:ext uri="{BB962C8B-B14F-4D97-AF65-F5344CB8AC3E}">
        <p14:creationId xmlns:p14="http://schemas.microsoft.com/office/powerpoint/2010/main" val="284772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65F837-1E9A-4283-BD7C-E5A19D09D85C}"/>
              </a:ext>
            </a:extLst>
          </p:cNvPr>
          <p:cNvSpPr>
            <a:spLocks noGrp="1"/>
          </p:cNvSpPr>
          <p:nvPr>
            <p:ph type="title"/>
          </p:nvPr>
        </p:nvSpPr>
        <p:spPr>
          <a:xfrm>
            <a:off x="5181601" y="634946"/>
            <a:ext cx="6368142" cy="1450757"/>
          </a:xfrm>
        </p:spPr>
        <p:txBody>
          <a:bodyPr>
            <a:normAutofit/>
          </a:bodyPr>
          <a:lstStyle/>
          <a:p>
            <a:r>
              <a:rPr lang="en-US" dirty="0">
                <a:solidFill>
                  <a:schemeClr val="tx1"/>
                </a:solidFill>
              </a:rPr>
              <a:t>What is a Connectathon?</a:t>
            </a:r>
          </a:p>
        </p:txBody>
      </p:sp>
      <p:pic>
        <p:nvPicPr>
          <p:cNvPr id="12" name="Picture 11">
            <a:extLst>
              <a:ext uri="{FF2B5EF4-FFF2-40B4-BE49-F238E27FC236}">
                <a16:creationId xmlns:a16="http://schemas.microsoft.com/office/drawing/2014/main" id="{CA2DC8FC-63E1-4541-8A80-848482FF5E9F}"/>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40540" r="27280" b="1"/>
          <a:stretch/>
        </p:blipFill>
        <p:spPr>
          <a:xfrm>
            <a:off x="20" y="-12128"/>
            <a:ext cx="4654276" cy="6870128"/>
          </a:xfrm>
          <a:prstGeom prst="rect">
            <a:avLst/>
          </a:prstGeom>
        </p:spPr>
      </p:pic>
      <p:cxnSp>
        <p:nvCxnSpPr>
          <p:cNvPr id="27" name="Straight Connector 26">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DE3161B-4312-42F7-B571-FA6000DBCECC}"/>
              </a:ext>
            </a:extLst>
          </p:cNvPr>
          <p:cNvSpPr>
            <a:spLocks noGrp="1"/>
          </p:cNvSpPr>
          <p:nvPr>
            <p:ph idx="1"/>
          </p:nvPr>
        </p:nvSpPr>
        <p:spPr>
          <a:xfrm>
            <a:off x="5181601" y="2198914"/>
            <a:ext cx="6368142" cy="3670180"/>
          </a:xfrm>
        </p:spPr>
        <p:txBody>
          <a:bodyPr>
            <a:normAutofit/>
          </a:bodyPr>
          <a:lstStyle/>
          <a:p>
            <a:pPr>
              <a:buFont typeface="Wingdings" panose="05000000000000000000" pitchFamily="2" charset="2"/>
              <a:buChar char="Ø"/>
            </a:pPr>
            <a:r>
              <a:rPr lang="en-US" dirty="0">
                <a:solidFill>
                  <a:schemeClr val="tx1"/>
                </a:solidFill>
              </a:rPr>
              <a:t>An opportunity for multiple vendors to test the client and/or server in a structured environment and provide constructive feedback</a:t>
            </a:r>
          </a:p>
          <a:p>
            <a:pPr>
              <a:buFont typeface="Wingdings" panose="05000000000000000000" pitchFamily="2" charset="2"/>
              <a:buChar char="Ø"/>
            </a:pPr>
            <a:r>
              <a:rPr lang="en-US" dirty="0">
                <a:solidFill>
                  <a:schemeClr val="tx1"/>
                </a:solidFill>
              </a:rPr>
              <a:t>Most connectathon participants take the role of server or client depending on the organization they represent</a:t>
            </a:r>
          </a:p>
          <a:p>
            <a:pPr>
              <a:buFont typeface="Wingdings" panose="05000000000000000000" pitchFamily="2" charset="2"/>
              <a:buChar char="Ø"/>
            </a:pPr>
            <a:r>
              <a:rPr lang="en-US" dirty="0">
                <a:solidFill>
                  <a:schemeClr val="tx1"/>
                </a:solidFill>
              </a:rPr>
              <a:t>A valuable way for members to obtain constructive feedback on their Implementation Guide (IG)</a:t>
            </a:r>
          </a:p>
          <a:p>
            <a:pPr>
              <a:buFont typeface="Wingdings" panose="05000000000000000000" pitchFamily="2" charset="2"/>
              <a:buChar char="Ø"/>
            </a:pPr>
            <a:r>
              <a:rPr lang="en-US" dirty="0">
                <a:solidFill>
                  <a:schemeClr val="tx1"/>
                </a:solidFill>
              </a:rPr>
              <a:t>A connectathon can be described as a “test kitchen” and the Implementation Guide as a “recipe” that can be tested and refined by participants</a:t>
            </a:r>
          </a:p>
        </p:txBody>
      </p:sp>
      <p:sp>
        <p:nvSpPr>
          <p:cNvPr id="13" name="TextBox 12">
            <a:extLst>
              <a:ext uri="{FF2B5EF4-FFF2-40B4-BE49-F238E27FC236}">
                <a16:creationId xmlns:a16="http://schemas.microsoft.com/office/drawing/2014/main" id="{A4032D61-65FC-499B-BA1F-5AD97D3EC897}"/>
              </a:ext>
            </a:extLst>
          </p:cNvPr>
          <p:cNvSpPr txBox="1"/>
          <p:nvPr/>
        </p:nvSpPr>
        <p:spPr>
          <a:xfrm>
            <a:off x="20" y="6581001"/>
            <a:ext cx="4654276" cy="276999"/>
          </a:xfrm>
          <a:prstGeom prst="rect">
            <a:avLst/>
          </a:prstGeom>
          <a:noFill/>
        </p:spPr>
        <p:txBody>
          <a:bodyPr wrap="square" rtlCol="0">
            <a:spAutoFit/>
          </a:bodyPr>
          <a:lstStyle/>
          <a:p>
            <a:r>
              <a:rPr lang="en-US" sz="1200" dirty="0">
                <a:solidFill>
                  <a:schemeClr val="bg1"/>
                </a:solidFill>
              </a:rPr>
              <a:t>Image by </a:t>
            </a:r>
            <a:r>
              <a:rPr lang="en-US" sz="1200" u="sng" dirty="0">
                <a:solidFill>
                  <a:schemeClr val="bg1"/>
                </a:solidFill>
                <a:hlinkClick r:id="rId3">
                  <a:extLst>
                    <a:ext uri="{A12FA001-AC4F-418D-AE19-62706E023703}">
                      <ahyp:hlinkClr xmlns:ahyp="http://schemas.microsoft.com/office/drawing/2018/hyperlinkcolor" val="tx"/>
                    </a:ext>
                  </a:extLst>
                </a:hlinkClick>
              </a:rPr>
              <a:t>congerdesign</a:t>
            </a:r>
            <a:r>
              <a:rPr lang="en-US" sz="1200" dirty="0">
                <a:solidFill>
                  <a:schemeClr val="bg1"/>
                </a:solidFill>
              </a:rPr>
              <a:t> from </a:t>
            </a:r>
            <a:r>
              <a:rPr lang="en-US" sz="1200" u="sng" dirty="0">
                <a:solidFill>
                  <a:schemeClr val="bg1"/>
                </a:solidFill>
                <a:hlinkClick r:id="rId4">
                  <a:extLst>
                    <a:ext uri="{A12FA001-AC4F-418D-AE19-62706E023703}">
                      <ahyp:hlinkClr xmlns:ahyp="http://schemas.microsoft.com/office/drawing/2018/hyperlinkcolor" val="tx"/>
                    </a:ext>
                  </a:extLst>
                </a:hlinkClick>
              </a:rPr>
              <a:t>Pixabay</a:t>
            </a:r>
            <a:r>
              <a:rPr lang="en-US" sz="1200" dirty="0">
                <a:solidFill>
                  <a:schemeClr val="bg1"/>
                </a:solidFill>
              </a:rPr>
              <a:t> </a:t>
            </a:r>
          </a:p>
        </p:txBody>
      </p:sp>
    </p:spTree>
    <p:extLst>
      <p:ext uri="{BB962C8B-B14F-4D97-AF65-F5344CB8AC3E}">
        <p14:creationId xmlns:p14="http://schemas.microsoft.com/office/powerpoint/2010/main" val="2802620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64864-F91F-499B-9AC6-5DC768E5AA20}"/>
              </a:ext>
            </a:extLst>
          </p:cNvPr>
          <p:cNvSpPr>
            <a:spLocks noGrp="1"/>
          </p:cNvSpPr>
          <p:nvPr>
            <p:ph type="title"/>
          </p:nvPr>
        </p:nvSpPr>
        <p:spPr/>
        <p:txBody>
          <a:bodyPr>
            <a:normAutofit fontScale="90000"/>
          </a:bodyPr>
          <a:lstStyle/>
          <a:p>
            <a:r>
              <a:rPr lang="en-US" dirty="0">
                <a:solidFill>
                  <a:schemeClr val="tx1"/>
                </a:solidFill>
              </a:rPr>
              <a:t>Reference Implementation (Client)</a:t>
            </a:r>
          </a:p>
        </p:txBody>
      </p:sp>
      <p:grpSp>
        <p:nvGrpSpPr>
          <p:cNvPr id="12" name="Group 11">
            <a:extLst>
              <a:ext uri="{FF2B5EF4-FFF2-40B4-BE49-F238E27FC236}">
                <a16:creationId xmlns:a16="http://schemas.microsoft.com/office/drawing/2014/main" id="{9998D223-B1BE-4928-8785-3F710F0EA490}"/>
              </a:ext>
            </a:extLst>
          </p:cNvPr>
          <p:cNvGrpSpPr/>
          <p:nvPr/>
        </p:nvGrpSpPr>
        <p:grpSpPr>
          <a:xfrm>
            <a:off x="695433" y="1098547"/>
            <a:ext cx="10801133" cy="5472850"/>
            <a:chOff x="667580" y="1385150"/>
            <a:chExt cx="10801133" cy="5472850"/>
          </a:xfrm>
        </p:grpSpPr>
        <p:pic>
          <p:nvPicPr>
            <p:cNvPr id="7" name="Content Placeholder 4" descr="A screenshot of a cell phone&#10;&#10;Description automatically generated">
              <a:extLst>
                <a:ext uri="{FF2B5EF4-FFF2-40B4-BE49-F238E27FC236}">
                  <a16:creationId xmlns:a16="http://schemas.microsoft.com/office/drawing/2014/main" id="{BB7B8E8A-ED48-4DB0-994D-C39A2338FBBE}"/>
                </a:ext>
              </a:extLst>
            </p:cNvPr>
            <p:cNvPicPr>
              <a:picLocks noChangeAspect="1"/>
            </p:cNvPicPr>
            <p:nvPr/>
          </p:nvPicPr>
          <p:blipFill>
            <a:blip r:embed="rId2"/>
            <a:stretch>
              <a:fillRect/>
            </a:stretch>
          </p:blipFill>
          <p:spPr>
            <a:xfrm>
              <a:off x="667580" y="1582738"/>
              <a:ext cx="8085066" cy="4351338"/>
            </a:xfrm>
            <a:prstGeom prst="rect">
              <a:avLst/>
            </a:prstGeom>
            <a:ln w="38100">
              <a:solidFill>
                <a:srgbClr val="FFC000"/>
              </a:solidFill>
            </a:ln>
          </p:spPr>
        </p:pic>
        <p:pic>
          <p:nvPicPr>
            <p:cNvPr id="8" name="Picture 7" descr="A screenshot of a computer screen&#10;&#10;Description automatically generated">
              <a:extLst>
                <a:ext uri="{FF2B5EF4-FFF2-40B4-BE49-F238E27FC236}">
                  <a16:creationId xmlns:a16="http://schemas.microsoft.com/office/drawing/2014/main" id="{5B141A08-5D31-4C99-AAD5-3EA630EB47D5}"/>
                </a:ext>
              </a:extLst>
            </p:cNvPr>
            <p:cNvPicPr>
              <a:picLocks noChangeAspect="1"/>
            </p:cNvPicPr>
            <p:nvPr/>
          </p:nvPicPr>
          <p:blipFill>
            <a:blip r:embed="rId3"/>
            <a:stretch>
              <a:fillRect/>
            </a:stretch>
          </p:blipFill>
          <p:spPr>
            <a:xfrm>
              <a:off x="1322422" y="2039086"/>
              <a:ext cx="8085066" cy="4356952"/>
            </a:xfrm>
            <a:prstGeom prst="rect">
              <a:avLst/>
            </a:prstGeom>
            <a:ln w="38100">
              <a:solidFill>
                <a:srgbClr val="FFC000"/>
              </a:solidFill>
            </a:ln>
          </p:spPr>
        </p:pic>
        <p:pic>
          <p:nvPicPr>
            <p:cNvPr id="9" name="Picture 8" descr="A screenshot of a video game&#10;&#10;Description automatically generated">
              <a:extLst>
                <a:ext uri="{FF2B5EF4-FFF2-40B4-BE49-F238E27FC236}">
                  <a16:creationId xmlns:a16="http://schemas.microsoft.com/office/drawing/2014/main" id="{2B968F2E-2B02-4D73-AAAE-264D16B07252}"/>
                </a:ext>
              </a:extLst>
            </p:cNvPr>
            <p:cNvPicPr>
              <a:picLocks noChangeAspect="1"/>
            </p:cNvPicPr>
            <p:nvPr/>
          </p:nvPicPr>
          <p:blipFill>
            <a:blip r:embed="rId4"/>
            <a:stretch>
              <a:fillRect/>
            </a:stretch>
          </p:blipFill>
          <p:spPr>
            <a:xfrm>
              <a:off x="2021789" y="2506662"/>
              <a:ext cx="8085066" cy="4351338"/>
            </a:xfrm>
            <a:prstGeom prst="rect">
              <a:avLst/>
            </a:prstGeom>
            <a:ln w="38100">
              <a:solidFill>
                <a:srgbClr val="FFC000"/>
              </a:solidFill>
            </a:ln>
          </p:spPr>
        </p:pic>
        <p:pic>
          <p:nvPicPr>
            <p:cNvPr id="10" name="Picture 9" descr="A screenshot of a cell phone&#10;&#10;Description automatically generated">
              <a:extLst>
                <a:ext uri="{FF2B5EF4-FFF2-40B4-BE49-F238E27FC236}">
                  <a16:creationId xmlns:a16="http://schemas.microsoft.com/office/drawing/2014/main" id="{F6FB2E14-6161-4C44-83BA-2DB9C00A3952}"/>
                </a:ext>
              </a:extLst>
            </p:cNvPr>
            <p:cNvPicPr>
              <a:picLocks noChangeAspect="1"/>
            </p:cNvPicPr>
            <p:nvPr/>
          </p:nvPicPr>
          <p:blipFill>
            <a:blip r:embed="rId5"/>
            <a:stretch>
              <a:fillRect/>
            </a:stretch>
          </p:blipFill>
          <p:spPr>
            <a:xfrm>
              <a:off x="2702718" y="1385150"/>
              <a:ext cx="8085066" cy="4345723"/>
            </a:xfrm>
            <a:prstGeom prst="rect">
              <a:avLst/>
            </a:prstGeom>
            <a:ln w="38100">
              <a:solidFill>
                <a:srgbClr val="FFC000"/>
              </a:solidFill>
            </a:ln>
          </p:spPr>
        </p:pic>
        <p:pic>
          <p:nvPicPr>
            <p:cNvPr id="11" name="Picture 10">
              <a:extLst>
                <a:ext uri="{FF2B5EF4-FFF2-40B4-BE49-F238E27FC236}">
                  <a16:creationId xmlns:a16="http://schemas.microsoft.com/office/drawing/2014/main" id="{703C998B-6A1F-4317-BFC9-693B1B7A10A7}"/>
                </a:ext>
              </a:extLst>
            </p:cNvPr>
            <p:cNvPicPr>
              <a:picLocks noChangeAspect="1"/>
            </p:cNvPicPr>
            <p:nvPr/>
          </p:nvPicPr>
          <p:blipFill>
            <a:blip r:embed="rId6"/>
            <a:stretch>
              <a:fillRect/>
            </a:stretch>
          </p:blipFill>
          <p:spPr>
            <a:xfrm>
              <a:off x="3383647" y="1893420"/>
              <a:ext cx="8085066" cy="4348743"/>
            </a:xfrm>
            <a:prstGeom prst="rect">
              <a:avLst/>
            </a:prstGeom>
            <a:ln w="38100">
              <a:solidFill>
                <a:srgbClr val="FFC000"/>
              </a:solidFill>
            </a:ln>
          </p:spPr>
        </p:pic>
      </p:grpSp>
      <p:sp>
        <p:nvSpPr>
          <p:cNvPr id="13" name="TextBox 12">
            <a:extLst>
              <a:ext uri="{FF2B5EF4-FFF2-40B4-BE49-F238E27FC236}">
                <a16:creationId xmlns:a16="http://schemas.microsoft.com/office/drawing/2014/main" id="{E7B6B478-0D36-42F9-A3E9-E93630643860}"/>
              </a:ext>
            </a:extLst>
          </p:cNvPr>
          <p:cNvSpPr txBox="1"/>
          <p:nvPr/>
        </p:nvSpPr>
        <p:spPr>
          <a:xfrm>
            <a:off x="194415" y="6417508"/>
            <a:ext cx="1241622" cy="307777"/>
          </a:xfrm>
          <a:prstGeom prst="rect">
            <a:avLst/>
          </a:prstGeom>
          <a:noFill/>
        </p:spPr>
        <p:txBody>
          <a:bodyPr wrap="none" rtlCol="0">
            <a:spAutoFit/>
          </a:bodyPr>
          <a:lstStyle/>
          <a:p>
            <a:r>
              <a:rPr lang="en-US" sz="1400" dirty="0"/>
              <a:t>Source: MITRE</a:t>
            </a:r>
          </a:p>
        </p:txBody>
      </p:sp>
    </p:spTree>
    <p:extLst>
      <p:ext uri="{BB962C8B-B14F-4D97-AF65-F5344CB8AC3E}">
        <p14:creationId xmlns:p14="http://schemas.microsoft.com/office/powerpoint/2010/main" val="3790991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065E-A586-48A6-A1C2-440208053D9F}"/>
              </a:ext>
            </a:extLst>
          </p:cNvPr>
          <p:cNvSpPr>
            <a:spLocks noGrp="1"/>
          </p:cNvSpPr>
          <p:nvPr>
            <p:ph type="title"/>
          </p:nvPr>
        </p:nvSpPr>
        <p:spPr/>
        <p:txBody>
          <a:bodyPr>
            <a:normAutofit fontScale="90000"/>
          </a:bodyPr>
          <a:lstStyle/>
          <a:p>
            <a:r>
              <a:rPr lang="en-US" dirty="0">
                <a:solidFill>
                  <a:schemeClr val="tx1"/>
                </a:solidFill>
              </a:rPr>
              <a:t>Vendor Implementation</a:t>
            </a:r>
          </a:p>
        </p:txBody>
      </p:sp>
      <p:grpSp>
        <p:nvGrpSpPr>
          <p:cNvPr id="7" name="Group 6">
            <a:extLst>
              <a:ext uri="{FF2B5EF4-FFF2-40B4-BE49-F238E27FC236}">
                <a16:creationId xmlns:a16="http://schemas.microsoft.com/office/drawing/2014/main" id="{AE2ED834-61F7-458D-9534-D0AAC7DE008F}"/>
              </a:ext>
            </a:extLst>
          </p:cNvPr>
          <p:cNvGrpSpPr/>
          <p:nvPr/>
        </p:nvGrpSpPr>
        <p:grpSpPr>
          <a:xfrm>
            <a:off x="838200" y="1439443"/>
            <a:ext cx="10515600" cy="5049225"/>
            <a:chOff x="838200" y="1439443"/>
            <a:chExt cx="10515600" cy="5049225"/>
          </a:xfrm>
        </p:grpSpPr>
        <p:pic>
          <p:nvPicPr>
            <p:cNvPr id="4" name="Content Placeholder 4" descr="A screenshot of a cell phone&#10;&#10;Description automatically generated">
              <a:extLst>
                <a:ext uri="{FF2B5EF4-FFF2-40B4-BE49-F238E27FC236}">
                  <a16:creationId xmlns:a16="http://schemas.microsoft.com/office/drawing/2014/main" id="{9A63F108-D202-411D-A871-F1914EC144AD}"/>
                </a:ext>
              </a:extLst>
            </p:cNvPr>
            <p:cNvPicPr>
              <a:picLocks noChangeAspect="1"/>
            </p:cNvPicPr>
            <p:nvPr/>
          </p:nvPicPr>
          <p:blipFill>
            <a:blip r:embed="rId2"/>
            <a:stretch>
              <a:fillRect/>
            </a:stretch>
          </p:blipFill>
          <p:spPr>
            <a:xfrm>
              <a:off x="838200" y="1690688"/>
              <a:ext cx="7662863" cy="4235127"/>
            </a:xfrm>
            <a:prstGeom prst="rect">
              <a:avLst/>
            </a:prstGeom>
            <a:ln w="38100">
              <a:solidFill>
                <a:schemeClr val="tx1"/>
              </a:solidFill>
            </a:ln>
          </p:spPr>
        </p:pic>
        <p:pic>
          <p:nvPicPr>
            <p:cNvPr id="5" name="Picture 4" descr="A screenshot of a cell phone&#10;&#10;Description automatically generated">
              <a:extLst>
                <a:ext uri="{FF2B5EF4-FFF2-40B4-BE49-F238E27FC236}">
                  <a16:creationId xmlns:a16="http://schemas.microsoft.com/office/drawing/2014/main" id="{1C1DBFD2-A50F-4350-943E-766C09BFBB00}"/>
                </a:ext>
              </a:extLst>
            </p:cNvPr>
            <p:cNvPicPr>
              <a:picLocks noChangeAspect="1"/>
            </p:cNvPicPr>
            <p:nvPr/>
          </p:nvPicPr>
          <p:blipFill>
            <a:blip r:embed="rId3"/>
            <a:stretch>
              <a:fillRect/>
            </a:stretch>
          </p:blipFill>
          <p:spPr>
            <a:xfrm>
              <a:off x="1792657" y="2040582"/>
              <a:ext cx="7962901" cy="4448086"/>
            </a:xfrm>
            <a:prstGeom prst="rect">
              <a:avLst/>
            </a:prstGeom>
            <a:ln w="38100">
              <a:solidFill>
                <a:schemeClr val="tx1"/>
              </a:solidFill>
            </a:ln>
          </p:spPr>
        </p:pic>
        <p:pic>
          <p:nvPicPr>
            <p:cNvPr id="6" name="Picture 5" descr="A screenshot of a cell phone&#10;&#10;Description automatically generated">
              <a:extLst>
                <a:ext uri="{FF2B5EF4-FFF2-40B4-BE49-F238E27FC236}">
                  <a16:creationId xmlns:a16="http://schemas.microsoft.com/office/drawing/2014/main" id="{6CED0E38-97BB-4F07-A822-DEB05FB43B5F}"/>
                </a:ext>
              </a:extLst>
            </p:cNvPr>
            <p:cNvPicPr>
              <a:picLocks noChangeAspect="1"/>
            </p:cNvPicPr>
            <p:nvPr/>
          </p:nvPicPr>
          <p:blipFill>
            <a:blip r:embed="rId4"/>
            <a:stretch>
              <a:fillRect/>
            </a:stretch>
          </p:blipFill>
          <p:spPr>
            <a:xfrm>
              <a:off x="3009900" y="1439443"/>
              <a:ext cx="8343900" cy="4688239"/>
            </a:xfrm>
            <a:prstGeom prst="rect">
              <a:avLst/>
            </a:prstGeom>
            <a:ln w="38100">
              <a:solidFill>
                <a:schemeClr val="tx1"/>
              </a:solidFill>
            </a:ln>
          </p:spPr>
        </p:pic>
      </p:grpSp>
      <p:sp>
        <p:nvSpPr>
          <p:cNvPr id="8" name="TextBox 7">
            <a:extLst>
              <a:ext uri="{FF2B5EF4-FFF2-40B4-BE49-F238E27FC236}">
                <a16:creationId xmlns:a16="http://schemas.microsoft.com/office/drawing/2014/main" id="{C2B2170B-5ECA-4B64-9732-528DC1D45630}"/>
              </a:ext>
            </a:extLst>
          </p:cNvPr>
          <p:cNvSpPr txBox="1"/>
          <p:nvPr/>
        </p:nvSpPr>
        <p:spPr>
          <a:xfrm>
            <a:off x="194415" y="6417508"/>
            <a:ext cx="1913601" cy="307777"/>
          </a:xfrm>
          <a:prstGeom prst="rect">
            <a:avLst/>
          </a:prstGeom>
          <a:noFill/>
        </p:spPr>
        <p:txBody>
          <a:bodyPr wrap="none" rtlCol="0">
            <a:spAutoFit/>
          </a:bodyPr>
          <a:lstStyle/>
          <a:p>
            <a:r>
              <a:rPr lang="en-US" sz="1400" dirty="0"/>
              <a:t>Source: The Lush Group</a:t>
            </a:r>
          </a:p>
        </p:txBody>
      </p:sp>
    </p:spTree>
    <p:extLst>
      <p:ext uri="{BB962C8B-B14F-4D97-AF65-F5344CB8AC3E}">
        <p14:creationId xmlns:p14="http://schemas.microsoft.com/office/powerpoint/2010/main" val="1882827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2857-33E2-4DED-A42E-FDA81F69905F}"/>
              </a:ext>
            </a:extLst>
          </p:cNvPr>
          <p:cNvSpPr>
            <a:spLocks noGrp="1"/>
          </p:cNvSpPr>
          <p:nvPr>
            <p:ph type="title"/>
          </p:nvPr>
        </p:nvSpPr>
        <p:spPr/>
        <p:txBody>
          <a:bodyPr>
            <a:normAutofit fontScale="90000"/>
          </a:bodyPr>
          <a:lstStyle/>
          <a:p>
            <a:r>
              <a:rPr lang="en-US" dirty="0">
                <a:solidFill>
                  <a:schemeClr val="tx1"/>
                </a:solidFill>
              </a:rPr>
              <a:t>THANK YOU!!</a:t>
            </a:r>
          </a:p>
        </p:txBody>
      </p:sp>
      <p:sp>
        <p:nvSpPr>
          <p:cNvPr id="3" name="Content Placeholder 2">
            <a:extLst>
              <a:ext uri="{FF2B5EF4-FFF2-40B4-BE49-F238E27FC236}">
                <a16:creationId xmlns:a16="http://schemas.microsoft.com/office/drawing/2014/main" id="{259E3758-2499-440C-9B07-ED40E7C2C497}"/>
              </a:ext>
            </a:extLst>
          </p:cNvPr>
          <p:cNvSpPr>
            <a:spLocks noGrp="1"/>
          </p:cNvSpPr>
          <p:nvPr>
            <p:ph idx="1"/>
          </p:nvPr>
        </p:nvSpPr>
        <p:spPr/>
        <p:txBody>
          <a:bodyPr>
            <a:normAutofit lnSpcReduction="10000"/>
          </a:bodyPr>
          <a:lstStyle/>
          <a:p>
            <a:r>
              <a:rPr lang="en-US" b="1" dirty="0">
                <a:solidFill>
                  <a:schemeClr val="tx1"/>
                </a:solidFill>
              </a:rPr>
              <a:t>Use Case:</a:t>
            </a:r>
          </a:p>
          <a:p>
            <a:pPr lvl="1">
              <a:buClrTx/>
              <a:buFont typeface="Arial" panose="020B0604020202020204" pitchFamily="34" charset="0"/>
              <a:buChar char="•"/>
            </a:pPr>
            <a:r>
              <a:rPr lang="en-US" dirty="0">
                <a:solidFill>
                  <a:schemeClr val="tx1"/>
                </a:solidFill>
              </a:rPr>
              <a:t>Michelle Dougherty (RTI), Beth Connor (CMS), Siama Rizvi (MITRE), Dave Hill (MITRE)</a:t>
            </a:r>
          </a:p>
          <a:p>
            <a:r>
              <a:rPr lang="en-US" b="1" dirty="0">
                <a:solidFill>
                  <a:schemeClr val="tx1"/>
                </a:solidFill>
              </a:rPr>
              <a:t>Sample Data:</a:t>
            </a:r>
          </a:p>
          <a:p>
            <a:pPr lvl="1">
              <a:buClrTx/>
              <a:buFont typeface="Arial" panose="020B0604020202020204" pitchFamily="34" charset="0"/>
              <a:buChar char="•"/>
            </a:pPr>
            <a:r>
              <a:rPr lang="en-US" dirty="0">
                <a:solidFill>
                  <a:schemeClr val="tx1"/>
                </a:solidFill>
              </a:rPr>
              <a:t>Zabrina Gonzaga (Lantana Consulting Group), Leigh Ann Frick (Care Navigation Consulting), Michelle Dougherty (RTI), Siama Rizvi (MITRE)</a:t>
            </a:r>
          </a:p>
          <a:p>
            <a:r>
              <a:rPr lang="en-US" b="1" dirty="0">
                <a:solidFill>
                  <a:schemeClr val="tx1"/>
                </a:solidFill>
              </a:rPr>
              <a:t>Implementation Guide:</a:t>
            </a:r>
          </a:p>
          <a:p>
            <a:pPr lvl="1">
              <a:buClrTx/>
              <a:buFont typeface="Arial" panose="020B0604020202020204" pitchFamily="34" charset="0"/>
              <a:buChar char="•"/>
            </a:pPr>
            <a:r>
              <a:rPr lang="en-US" dirty="0">
                <a:solidFill>
                  <a:schemeClr val="tx1"/>
                </a:solidFill>
              </a:rPr>
              <a:t>DEL: Sean Mahoney (MITRE) and Tim Shaffer (MITRE)</a:t>
            </a:r>
          </a:p>
          <a:p>
            <a:pPr lvl="1">
              <a:buClrTx/>
              <a:buFont typeface="Arial" panose="020B0604020202020204" pitchFamily="34" charset="0"/>
              <a:buChar char="•"/>
            </a:pPr>
            <a:r>
              <a:rPr lang="en-US" dirty="0">
                <a:solidFill>
                  <a:schemeClr val="tx1"/>
                </a:solidFill>
              </a:rPr>
              <a:t>PACIO Project (Cognitive Status): Rob Samples (ESAC) and Tim Shaffer (MITRE)</a:t>
            </a:r>
          </a:p>
          <a:p>
            <a:pPr lvl="1">
              <a:buClrTx/>
              <a:buFont typeface="Arial" panose="020B0604020202020204" pitchFamily="34" charset="0"/>
              <a:buChar char="•"/>
            </a:pPr>
            <a:r>
              <a:rPr lang="en-US" dirty="0">
                <a:solidFill>
                  <a:schemeClr val="tx1"/>
                </a:solidFill>
              </a:rPr>
              <a:t>PACIO Project (Functional Status): Chris Pugliese, Sean Mahoney (MITRE)</a:t>
            </a:r>
          </a:p>
          <a:p>
            <a:r>
              <a:rPr lang="en-US" b="1" dirty="0">
                <a:solidFill>
                  <a:schemeClr val="tx1"/>
                </a:solidFill>
              </a:rPr>
              <a:t>Reference Implementation:</a:t>
            </a:r>
          </a:p>
          <a:p>
            <a:pPr lvl="1">
              <a:buClrTx/>
              <a:buFont typeface="Arial" panose="020B0604020202020204" pitchFamily="34" charset="0"/>
              <a:buChar char="•"/>
            </a:pPr>
            <a:r>
              <a:rPr lang="en-US" dirty="0">
                <a:solidFill>
                  <a:schemeClr val="tx1"/>
                </a:solidFill>
              </a:rPr>
              <a:t>DEL Client: Jake O’Donnell (MITRE)</a:t>
            </a:r>
          </a:p>
          <a:p>
            <a:pPr lvl="1">
              <a:buClrTx/>
              <a:buFont typeface="Arial" panose="020B0604020202020204" pitchFamily="34" charset="0"/>
              <a:buChar char="•"/>
            </a:pPr>
            <a:r>
              <a:rPr lang="en-US" dirty="0">
                <a:solidFill>
                  <a:schemeClr val="tx1"/>
                </a:solidFill>
              </a:rPr>
              <a:t>DEL Server: Tim Shaffer (MITRE)</a:t>
            </a:r>
          </a:p>
          <a:p>
            <a:pPr lvl="1">
              <a:buClrTx/>
              <a:buFont typeface="Arial" panose="020B0604020202020204" pitchFamily="34" charset="0"/>
              <a:buChar char="•"/>
            </a:pPr>
            <a:r>
              <a:rPr lang="en-US" dirty="0">
                <a:solidFill>
                  <a:schemeClr val="tx1"/>
                </a:solidFill>
              </a:rPr>
              <a:t>PACIO Project Client: Nancy Lush (Lush Group) and Dave Hill (MITRE)</a:t>
            </a:r>
          </a:p>
          <a:p>
            <a:pPr lvl="1">
              <a:buClrTx/>
              <a:buFont typeface="Arial" panose="020B0604020202020204" pitchFamily="34" charset="0"/>
              <a:buChar char="•"/>
            </a:pPr>
            <a:r>
              <a:rPr lang="en-US" dirty="0">
                <a:solidFill>
                  <a:schemeClr val="tx1"/>
                </a:solidFill>
              </a:rPr>
              <a:t>PACIO Project Server: Tim Shaffer (MITRE) </a:t>
            </a:r>
          </a:p>
        </p:txBody>
      </p:sp>
    </p:spTree>
    <p:extLst>
      <p:ext uri="{BB962C8B-B14F-4D97-AF65-F5344CB8AC3E}">
        <p14:creationId xmlns:p14="http://schemas.microsoft.com/office/powerpoint/2010/main" val="2113204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3C03E0-B41F-46DB-9094-16B4FE21125A}"/>
              </a:ext>
            </a:extLst>
          </p:cNvPr>
          <p:cNvPicPr>
            <a:picLocks noChangeAspect="1"/>
          </p:cNvPicPr>
          <p:nvPr/>
        </p:nvPicPr>
        <p:blipFill>
          <a:blip r:embed="rId2"/>
          <a:stretch>
            <a:fillRect/>
          </a:stretch>
        </p:blipFill>
        <p:spPr>
          <a:xfrm>
            <a:off x="2628900" y="1100137"/>
            <a:ext cx="6934200" cy="4657725"/>
          </a:xfrm>
          <a:prstGeom prst="rect">
            <a:avLst/>
          </a:prstGeom>
        </p:spPr>
      </p:pic>
    </p:spTree>
    <p:extLst>
      <p:ext uri="{BB962C8B-B14F-4D97-AF65-F5344CB8AC3E}">
        <p14:creationId xmlns:p14="http://schemas.microsoft.com/office/powerpoint/2010/main" val="1014627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BE42A-A985-47B5-AE77-05BDD96CB417}"/>
              </a:ext>
            </a:extLst>
          </p:cNvPr>
          <p:cNvSpPr>
            <a:spLocks noGrp="1"/>
          </p:cNvSpPr>
          <p:nvPr>
            <p:ph type="title"/>
          </p:nvPr>
        </p:nvSpPr>
        <p:spPr>
          <a:xfrm>
            <a:off x="1097280" y="286603"/>
            <a:ext cx="10058400" cy="702303"/>
          </a:xfrm>
        </p:spPr>
        <p:txBody>
          <a:bodyPr>
            <a:normAutofit fontScale="90000"/>
          </a:bodyPr>
          <a:lstStyle/>
          <a:p>
            <a:r>
              <a:rPr lang="en-US" dirty="0">
                <a:solidFill>
                  <a:schemeClr val="tx1"/>
                </a:solidFill>
              </a:rPr>
              <a:t>Achieving Success</a:t>
            </a:r>
          </a:p>
        </p:txBody>
      </p:sp>
      <p:graphicFrame>
        <p:nvGraphicFramePr>
          <p:cNvPr id="9" name="Content Placeholder 8">
            <a:extLst>
              <a:ext uri="{FF2B5EF4-FFF2-40B4-BE49-F238E27FC236}">
                <a16:creationId xmlns:a16="http://schemas.microsoft.com/office/drawing/2014/main" id="{CF526DFC-37B1-4EC5-94C9-7CCB196E2B98}"/>
              </a:ext>
            </a:extLst>
          </p:cNvPr>
          <p:cNvGraphicFramePr>
            <a:graphicFrameLocks noGrp="1"/>
          </p:cNvGraphicFramePr>
          <p:nvPr>
            <p:ph idx="1"/>
            <p:extLst>
              <p:ext uri="{D42A27DB-BD31-4B8C-83A1-F6EECF244321}">
                <p14:modId xmlns:p14="http://schemas.microsoft.com/office/powerpoint/2010/main" val="2195047138"/>
              </p:ext>
            </p:extLst>
          </p:nvPr>
        </p:nvGraphicFramePr>
        <p:xfrm>
          <a:off x="431308" y="442452"/>
          <a:ext cx="8750444" cy="6297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F170E543-A24B-4D6E-9FB7-4DD2FE0994B9}"/>
              </a:ext>
            </a:extLst>
          </p:cNvPr>
          <p:cNvSpPr txBox="1"/>
          <p:nvPr/>
        </p:nvSpPr>
        <p:spPr>
          <a:xfrm>
            <a:off x="9335259" y="1375909"/>
            <a:ext cx="2329132" cy="3046988"/>
          </a:xfrm>
          <a:prstGeom prst="rect">
            <a:avLst/>
          </a:prstGeom>
          <a:solidFill>
            <a:schemeClr val="bg1">
              <a:lumMod val="95000"/>
            </a:schemeClr>
          </a:solidFill>
          <a:ln w="76200">
            <a:solidFill>
              <a:schemeClr val="bg1">
                <a:lumMod val="95000"/>
              </a:schemeClr>
            </a:solidFill>
          </a:ln>
          <a:effectLst/>
        </p:spPr>
        <p:txBody>
          <a:bodyPr wrap="square" rtlCol="0">
            <a:spAutoFit/>
          </a:bodyPr>
          <a:lstStyle/>
          <a:p>
            <a:r>
              <a:rPr lang="en-US" sz="1600" dirty="0"/>
              <a:t>Develop a FHIR Implementation Guide and Reference Implementation validated by the HL7 Community that EHR vendors will build into their system</a:t>
            </a:r>
          </a:p>
          <a:p>
            <a:endParaRPr lang="en-US" sz="1600" dirty="0"/>
          </a:p>
          <a:p>
            <a:r>
              <a:rPr lang="en-US" sz="1600" dirty="0"/>
              <a:t>Providing a standardized method of exchanging health information across healthcare settings</a:t>
            </a:r>
          </a:p>
        </p:txBody>
      </p:sp>
    </p:spTree>
    <p:extLst>
      <p:ext uri="{BB962C8B-B14F-4D97-AF65-F5344CB8AC3E}">
        <p14:creationId xmlns:p14="http://schemas.microsoft.com/office/powerpoint/2010/main" val="2280899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29C2E-319E-4E7D-98B7-A29A674C9C44}"/>
              </a:ext>
            </a:extLst>
          </p:cNvPr>
          <p:cNvSpPr>
            <a:spLocks noGrp="1"/>
          </p:cNvSpPr>
          <p:nvPr>
            <p:ph type="title"/>
          </p:nvPr>
        </p:nvSpPr>
        <p:spPr/>
        <p:txBody>
          <a:bodyPr>
            <a:normAutofit fontScale="90000"/>
          </a:bodyPr>
          <a:lstStyle/>
          <a:p>
            <a:r>
              <a:rPr lang="en-US" dirty="0">
                <a:solidFill>
                  <a:schemeClr val="tx1"/>
                </a:solidFill>
              </a:rPr>
              <a:t>PACIO Project Goals for the Connectathon</a:t>
            </a:r>
          </a:p>
        </p:txBody>
      </p:sp>
      <p:sp>
        <p:nvSpPr>
          <p:cNvPr id="3" name="Content Placeholder 2">
            <a:extLst>
              <a:ext uri="{FF2B5EF4-FFF2-40B4-BE49-F238E27FC236}">
                <a16:creationId xmlns:a16="http://schemas.microsoft.com/office/drawing/2014/main" id="{498E0B40-0836-41C8-9122-FB10725DE20E}"/>
              </a:ext>
            </a:extLst>
          </p:cNvPr>
          <p:cNvSpPr>
            <a:spLocks noGrp="1"/>
          </p:cNvSpPr>
          <p:nvPr>
            <p:ph idx="1"/>
          </p:nvPr>
        </p:nvSpPr>
        <p:spPr/>
        <p:txBody>
          <a:bodyPr/>
          <a:lstStyle/>
          <a:p>
            <a:r>
              <a:rPr lang="en-US" dirty="0">
                <a:solidFill>
                  <a:schemeClr val="tx1"/>
                </a:solidFill>
              </a:rPr>
              <a:t>PACIO Project chose to focus on exchanging the short Confusion Assessment Method (CAM) from cognitive status and GG items from functional status. </a:t>
            </a:r>
          </a:p>
          <a:p>
            <a:endParaRPr lang="en-US" dirty="0">
              <a:solidFill>
                <a:schemeClr val="tx1"/>
              </a:solidFill>
            </a:endParaRPr>
          </a:p>
          <a:p>
            <a:r>
              <a:rPr lang="en-US" b="1" dirty="0">
                <a:solidFill>
                  <a:schemeClr val="tx1"/>
                </a:solidFill>
              </a:rPr>
              <a:t>Goals included:</a:t>
            </a:r>
          </a:p>
          <a:p>
            <a:pPr lvl="1"/>
            <a:r>
              <a:rPr lang="en-US" dirty="0">
                <a:solidFill>
                  <a:schemeClr val="tx1"/>
                </a:solidFill>
              </a:rPr>
              <a:t>Testing a small piece of cognitive status and functional status to see how successful the current FHIR </a:t>
            </a:r>
            <a:r>
              <a:rPr lang="en-US">
                <a:solidFill>
                  <a:schemeClr val="tx1"/>
                </a:solidFill>
              </a:rPr>
              <a:t>framework is</a:t>
            </a:r>
            <a:endParaRPr lang="en-US" dirty="0">
              <a:solidFill>
                <a:schemeClr val="tx1"/>
              </a:solidFill>
            </a:endParaRPr>
          </a:p>
          <a:p>
            <a:pPr lvl="1"/>
            <a:r>
              <a:rPr lang="en-US" dirty="0">
                <a:solidFill>
                  <a:schemeClr val="tx1"/>
                </a:solidFill>
              </a:rPr>
              <a:t>Assess whether CAM and GG items be exchanged between two disparate Health IT systems in a consumable format for clinicians</a:t>
            </a:r>
          </a:p>
          <a:p>
            <a:pPr lvl="1"/>
            <a:r>
              <a:rPr lang="en-US" dirty="0">
                <a:solidFill>
                  <a:schemeClr val="tx1"/>
                </a:solidFill>
              </a:rPr>
              <a:t>Participation in a connectathon is required if PACIO Project is to take the IG to ballot</a:t>
            </a:r>
          </a:p>
          <a:p>
            <a:pPr lvl="1"/>
            <a:r>
              <a:rPr lang="en-US" dirty="0">
                <a:solidFill>
                  <a:schemeClr val="tx1"/>
                </a:solidFill>
              </a:rPr>
              <a:t>Socialize PACIO Project </a:t>
            </a:r>
          </a:p>
        </p:txBody>
      </p:sp>
    </p:spTree>
    <p:extLst>
      <p:ext uri="{BB962C8B-B14F-4D97-AF65-F5344CB8AC3E}">
        <p14:creationId xmlns:p14="http://schemas.microsoft.com/office/powerpoint/2010/main" val="2446867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29C2E-319E-4E7D-98B7-A29A674C9C44}"/>
              </a:ext>
            </a:extLst>
          </p:cNvPr>
          <p:cNvSpPr>
            <a:spLocks noGrp="1"/>
          </p:cNvSpPr>
          <p:nvPr>
            <p:ph type="title"/>
          </p:nvPr>
        </p:nvSpPr>
        <p:spPr/>
        <p:txBody>
          <a:bodyPr>
            <a:normAutofit fontScale="90000"/>
          </a:bodyPr>
          <a:lstStyle/>
          <a:p>
            <a:r>
              <a:rPr lang="en-US" dirty="0">
                <a:solidFill>
                  <a:schemeClr val="tx1"/>
                </a:solidFill>
              </a:rPr>
              <a:t>CMS DEL Goals for the Connectathon</a:t>
            </a:r>
          </a:p>
        </p:txBody>
      </p:sp>
      <p:sp>
        <p:nvSpPr>
          <p:cNvPr id="3" name="Content Placeholder 2">
            <a:extLst>
              <a:ext uri="{FF2B5EF4-FFF2-40B4-BE49-F238E27FC236}">
                <a16:creationId xmlns:a16="http://schemas.microsoft.com/office/drawing/2014/main" id="{498E0B40-0836-41C8-9122-FB10725DE20E}"/>
              </a:ext>
            </a:extLst>
          </p:cNvPr>
          <p:cNvSpPr>
            <a:spLocks noGrp="1"/>
          </p:cNvSpPr>
          <p:nvPr>
            <p:ph idx="1"/>
          </p:nvPr>
        </p:nvSpPr>
        <p:spPr/>
        <p:txBody>
          <a:bodyPr>
            <a:normAutofit/>
          </a:bodyPr>
          <a:lstStyle/>
          <a:p>
            <a:r>
              <a:rPr lang="en-US" dirty="0">
                <a:solidFill>
                  <a:schemeClr val="tx1"/>
                </a:solidFill>
              </a:rPr>
              <a:t>Testing the FHIR API prototype and Implementation Guide for the CMS Data Element Library</a:t>
            </a:r>
          </a:p>
          <a:p>
            <a:r>
              <a:rPr lang="en-US" dirty="0">
                <a:solidFill>
                  <a:schemeClr val="tx1"/>
                </a:solidFill>
              </a:rPr>
              <a:t>Assess whether the standardized assessments and responses can be used by EHR and assessment software to render assessment forms</a:t>
            </a:r>
          </a:p>
          <a:p>
            <a:r>
              <a:rPr lang="en-US" dirty="0">
                <a:solidFill>
                  <a:schemeClr val="tx1"/>
                </a:solidFill>
              </a:rPr>
              <a:t>Socialize the CMS Data Element Library and the FHIR API</a:t>
            </a:r>
          </a:p>
          <a:p>
            <a:r>
              <a:rPr lang="en-US" dirty="0">
                <a:solidFill>
                  <a:schemeClr val="tx1"/>
                </a:solidFill>
              </a:rPr>
              <a:t>Attract vendor participation in developing solutions using the CMS Data Element Library</a:t>
            </a:r>
          </a:p>
        </p:txBody>
      </p:sp>
    </p:spTree>
    <p:extLst>
      <p:ext uri="{BB962C8B-B14F-4D97-AF65-F5344CB8AC3E}">
        <p14:creationId xmlns:p14="http://schemas.microsoft.com/office/powerpoint/2010/main" val="1656098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343A2-2137-4179-8DA3-AFCA39B48E5D}"/>
              </a:ext>
            </a:extLst>
          </p:cNvPr>
          <p:cNvSpPr>
            <a:spLocks noGrp="1"/>
          </p:cNvSpPr>
          <p:nvPr>
            <p:ph type="title"/>
          </p:nvPr>
        </p:nvSpPr>
        <p:spPr/>
        <p:txBody>
          <a:bodyPr>
            <a:normAutofit fontScale="90000"/>
          </a:bodyPr>
          <a:lstStyle/>
          <a:p>
            <a:r>
              <a:rPr lang="en-US" dirty="0">
                <a:solidFill>
                  <a:schemeClr val="tx1"/>
                </a:solidFill>
              </a:rPr>
              <a:t>Connectathon Preparation (1/2)</a:t>
            </a:r>
          </a:p>
        </p:txBody>
      </p:sp>
      <p:sp>
        <p:nvSpPr>
          <p:cNvPr id="3" name="Content Placeholder 2">
            <a:extLst>
              <a:ext uri="{FF2B5EF4-FFF2-40B4-BE49-F238E27FC236}">
                <a16:creationId xmlns:a16="http://schemas.microsoft.com/office/drawing/2014/main" id="{166C3147-16F7-47BB-B877-79780FB5D611}"/>
              </a:ext>
            </a:extLst>
          </p:cNvPr>
          <p:cNvSpPr>
            <a:spLocks noGrp="1"/>
          </p:cNvSpPr>
          <p:nvPr>
            <p:ph idx="1"/>
          </p:nvPr>
        </p:nvSpPr>
        <p:spPr/>
        <p:txBody>
          <a:bodyPr/>
          <a:lstStyle/>
          <a:p>
            <a:pPr marL="0" indent="0">
              <a:buNone/>
            </a:pPr>
            <a:r>
              <a:rPr lang="en-US" dirty="0">
                <a:solidFill>
                  <a:schemeClr val="tx1"/>
                </a:solidFill>
              </a:rPr>
              <a:t>To prepare for the connectathon, PACIO project worked on several deliverables:</a:t>
            </a:r>
          </a:p>
          <a:p>
            <a:pPr>
              <a:buFont typeface="Wingdings" panose="05000000000000000000" pitchFamily="2" charset="2"/>
              <a:buChar char="§"/>
            </a:pPr>
            <a:r>
              <a:rPr lang="en-US" b="1" dirty="0">
                <a:solidFill>
                  <a:schemeClr val="tx1"/>
                </a:solidFill>
              </a:rPr>
              <a:t>Track proposals</a:t>
            </a:r>
          </a:p>
          <a:p>
            <a:pPr lvl="1">
              <a:buFont typeface="Wingdings" panose="05000000000000000000" pitchFamily="2" charset="2"/>
              <a:buChar char="§"/>
            </a:pPr>
            <a:r>
              <a:rPr lang="en-US" i="1" dirty="0">
                <a:solidFill>
                  <a:schemeClr val="tx1"/>
                </a:solidFill>
              </a:rPr>
              <a:t>Provides justification and objectives for the exchange, as well as system roles and scenario information</a:t>
            </a:r>
          </a:p>
          <a:p>
            <a:pPr lvl="2">
              <a:buFont typeface="Wingdings" panose="05000000000000000000" pitchFamily="2" charset="2"/>
              <a:buChar char="§"/>
            </a:pPr>
            <a:r>
              <a:rPr lang="en-US" dirty="0">
                <a:solidFill>
                  <a:schemeClr val="tx1"/>
                </a:solidFill>
              </a:rPr>
              <a:t>PACIO Cognitive Status Track: </a:t>
            </a:r>
            <a:r>
              <a:rPr lang="en-US" dirty="0">
                <a:hlinkClick r:id="rId2"/>
              </a:rPr>
              <a:t>https://protect2.fireeye.com/url?k=38c213a9-64971aba-38c22296-0cc47adb5650-e13a89302ec86251&amp;u=https://confluence.hl7.org/display/FHIR/2020-01+PACIO+Cognitive+Status+Track</a:t>
            </a:r>
            <a:r>
              <a:rPr lang="en-US" dirty="0"/>
              <a:t> </a:t>
            </a:r>
          </a:p>
          <a:p>
            <a:pPr lvl="2">
              <a:buFont typeface="Wingdings" panose="05000000000000000000" pitchFamily="2" charset="2"/>
              <a:buChar char="§"/>
            </a:pPr>
            <a:r>
              <a:rPr lang="en-US" dirty="0">
                <a:solidFill>
                  <a:schemeClr val="tx1"/>
                </a:solidFill>
              </a:rPr>
              <a:t>PACIO Functional Status Track: </a:t>
            </a:r>
            <a:r>
              <a:rPr lang="en-US" dirty="0">
                <a:hlinkClick r:id="rId3"/>
              </a:rPr>
              <a:t>https://protect2.fireeye.com/url?k=f5a9857c-a9fc8c6f-f5a9b443-0cc47adb5650-8aac766fd21e31a8&amp;u=https://confluence.hl7.org/display/FHIR/2020-01+PACIO+Functional+Status+Track</a:t>
            </a:r>
            <a:r>
              <a:rPr lang="en-US" dirty="0"/>
              <a:t> </a:t>
            </a:r>
          </a:p>
          <a:p>
            <a:pPr>
              <a:buFont typeface="Wingdings" panose="05000000000000000000" pitchFamily="2" charset="2"/>
              <a:buChar char="§"/>
            </a:pPr>
            <a:r>
              <a:rPr lang="en-US" b="1" dirty="0">
                <a:solidFill>
                  <a:schemeClr val="tx1"/>
                </a:solidFill>
              </a:rPr>
              <a:t>Sample data with corresponding Health Information Technology (HIT) codes</a:t>
            </a:r>
          </a:p>
          <a:p>
            <a:pPr lvl="1">
              <a:buFont typeface="Wingdings" panose="05000000000000000000" pitchFamily="2" charset="2"/>
              <a:buChar char="§"/>
            </a:pPr>
            <a:r>
              <a:rPr lang="en-US" i="1" dirty="0">
                <a:solidFill>
                  <a:schemeClr val="tx1"/>
                </a:solidFill>
              </a:rPr>
              <a:t>Used to test the exchange</a:t>
            </a:r>
          </a:p>
          <a:p>
            <a:pPr lvl="2">
              <a:buFont typeface="Wingdings" panose="05000000000000000000" pitchFamily="2" charset="2"/>
              <a:buChar char="§"/>
            </a:pPr>
            <a:r>
              <a:rPr lang="en-US" dirty="0">
                <a:solidFill>
                  <a:schemeClr val="tx1"/>
                </a:solidFill>
              </a:rPr>
              <a:t>Use Case:  </a:t>
            </a:r>
            <a:r>
              <a:rPr lang="en-US" dirty="0">
                <a:hlinkClick r:id="rId4"/>
              </a:rPr>
              <a:t>https://github.com/paciowg/sample-data</a:t>
            </a:r>
            <a:endParaRPr lang="en-US" dirty="0"/>
          </a:p>
          <a:p>
            <a:pPr lvl="2">
              <a:buFont typeface="Wingdings" panose="05000000000000000000" pitchFamily="2" charset="2"/>
              <a:buChar char="§"/>
            </a:pPr>
            <a:r>
              <a:rPr lang="en-US" dirty="0">
                <a:solidFill>
                  <a:schemeClr val="tx1"/>
                </a:solidFill>
              </a:rPr>
              <a:t>FHIR Format:  </a:t>
            </a:r>
            <a:r>
              <a:rPr lang="en-US" dirty="0">
                <a:hlinkClick r:id="rId5"/>
              </a:rPr>
              <a:t>https://github.com/paciowg/connectathon-data</a:t>
            </a:r>
            <a:endParaRPr lang="en-US" dirty="0"/>
          </a:p>
        </p:txBody>
      </p:sp>
    </p:spTree>
    <p:extLst>
      <p:ext uri="{BB962C8B-B14F-4D97-AF65-F5344CB8AC3E}">
        <p14:creationId xmlns:p14="http://schemas.microsoft.com/office/powerpoint/2010/main" val="3824748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343A2-2137-4179-8DA3-AFCA39B48E5D}"/>
              </a:ext>
            </a:extLst>
          </p:cNvPr>
          <p:cNvSpPr>
            <a:spLocks noGrp="1"/>
          </p:cNvSpPr>
          <p:nvPr>
            <p:ph type="title"/>
          </p:nvPr>
        </p:nvSpPr>
        <p:spPr/>
        <p:txBody>
          <a:bodyPr>
            <a:normAutofit fontScale="90000"/>
          </a:bodyPr>
          <a:lstStyle/>
          <a:p>
            <a:r>
              <a:rPr lang="en-US" dirty="0">
                <a:solidFill>
                  <a:schemeClr val="tx1"/>
                </a:solidFill>
              </a:rPr>
              <a:t>Connectathon Preparation (2/2)</a:t>
            </a:r>
          </a:p>
        </p:txBody>
      </p:sp>
      <p:sp>
        <p:nvSpPr>
          <p:cNvPr id="3" name="Content Placeholder 2">
            <a:extLst>
              <a:ext uri="{FF2B5EF4-FFF2-40B4-BE49-F238E27FC236}">
                <a16:creationId xmlns:a16="http://schemas.microsoft.com/office/drawing/2014/main" id="{166C3147-16F7-47BB-B877-79780FB5D611}"/>
              </a:ext>
            </a:extLst>
          </p:cNvPr>
          <p:cNvSpPr>
            <a:spLocks noGrp="1"/>
          </p:cNvSpPr>
          <p:nvPr>
            <p:ph idx="1"/>
          </p:nvPr>
        </p:nvSpPr>
        <p:spPr/>
        <p:txBody>
          <a:bodyPr/>
          <a:lstStyle/>
          <a:p>
            <a:pPr>
              <a:buFont typeface="Wingdings" panose="05000000000000000000" pitchFamily="2" charset="2"/>
              <a:buChar char="§"/>
            </a:pPr>
            <a:r>
              <a:rPr lang="en-US" b="1" dirty="0">
                <a:solidFill>
                  <a:schemeClr val="tx1"/>
                </a:solidFill>
              </a:rPr>
              <a:t>Implementation Guide</a:t>
            </a:r>
          </a:p>
          <a:p>
            <a:pPr lvl="1">
              <a:buFont typeface="Wingdings" panose="05000000000000000000" pitchFamily="2" charset="2"/>
              <a:buChar char="§"/>
            </a:pPr>
            <a:r>
              <a:rPr lang="en-US" i="1" dirty="0">
                <a:solidFill>
                  <a:schemeClr val="tx1"/>
                </a:solidFill>
              </a:rPr>
              <a:t>Describes how the FHIR framework should be set up</a:t>
            </a:r>
          </a:p>
          <a:p>
            <a:pPr lvl="2">
              <a:buFont typeface="Wingdings" panose="05000000000000000000" pitchFamily="2" charset="2"/>
              <a:buChar char="§"/>
            </a:pPr>
            <a:r>
              <a:rPr lang="en-US" dirty="0">
                <a:solidFill>
                  <a:schemeClr val="tx1"/>
                </a:solidFill>
              </a:rPr>
              <a:t>Functional Status: </a:t>
            </a:r>
            <a:r>
              <a:rPr lang="en-US" dirty="0">
                <a:hlinkClick r:id="rId2"/>
              </a:rPr>
              <a:t>https://paciowg.github.io/functional-status-ig/</a:t>
            </a:r>
            <a:endParaRPr lang="en-US" dirty="0"/>
          </a:p>
          <a:p>
            <a:pPr lvl="2">
              <a:buFont typeface="Wingdings" panose="05000000000000000000" pitchFamily="2" charset="2"/>
              <a:buChar char="§"/>
            </a:pPr>
            <a:r>
              <a:rPr lang="en-US" dirty="0">
                <a:solidFill>
                  <a:schemeClr val="tx1"/>
                </a:solidFill>
              </a:rPr>
              <a:t>Cognitive Status: </a:t>
            </a:r>
            <a:r>
              <a:rPr lang="en-US" dirty="0">
                <a:hlinkClick r:id="rId3"/>
              </a:rPr>
              <a:t>https://paciowg.github.io/cognitive-status-ig/</a:t>
            </a:r>
            <a:endParaRPr lang="en-US" dirty="0"/>
          </a:p>
          <a:p>
            <a:pPr>
              <a:buFont typeface="Wingdings" panose="05000000000000000000" pitchFamily="2" charset="2"/>
              <a:buChar char="§"/>
            </a:pPr>
            <a:r>
              <a:rPr lang="en-US" b="1" dirty="0">
                <a:solidFill>
                  <a:schemeClr val="tx1"/>
                </a:solidFill>
              </a:rPr>
              <a:t>Hosted Reference Implementations</a:t>
            </a:r>
          </a:p>
          <a:p>
            <a:pPr lvl="1">
              <a:buFont typeface="Wingdings" panose="05000000000000000000" pitchFamily="2" charset="2"/>
              <a:buChar char="§"/>
            </a:pPr>
            <a:r>
              <a:rPr lang="en-US" i="1" dirty="0">
                <a:solidFill>
                  <a:schemeClr val="tx1"/>
                </a:solidFill>
              </a:rPr>
              <a:t>An example of the display that clinicians will see</a:t>
            </a:r>
          </a:p>
          <a:p>
            <a:pPr lvl="2">
              <a:buFont typeface="Wingdings" panose="05000000000000000000" pitchFamily="2" charset="2"/>
              <a:buChar char="§"/>
            </a:pPr>
            <a:r>
              <a:rPr lang="en-US" dirty="0">
                <a:solidFill>
                  <a:schemeClr val="tx1"/>
                </a:solidFill>
              </a:rPr>
              <a:t>Server:</a:t>
            </a:r>
            <a:r>
              <a:rPr lang="en-US" dirty="0"/>
              <a:t> </a:t>
            </a:r>
            <a:r>
              <a:rPr lang="en-US" dirty="0">
                <a:hlinkClick r:id="rId4"/>
              </a:rPr>
              <a:t>http://hapi.fhir.org/baseR4</a:t>
            </a:r>
            <a:endParaRPr lang="en-US" dirty="0"/>
          </a:p>
          <a:p>
            <a:pPr lvl="2">
              <a:buFont typeface="Wingdings" panose="05000000000000000000" pitchFamily="2" charset="2"/>
              <a:buChar char="§"/>
            </a:pPr>
            <a:r>
              <a:rPr lang="en-US" dirty="0">
                <a:solidFill>
                  <a:schemeClr val="tx1"/>
                </a:solidFill>
              </a:rPr>
              <a:t>Client:</a:t>
            </a:r>
            <a:r>
              <a:rPr lang="en-US" dirty="0"/>
              <a:t> </a:t>
            </a:r>
            <a:r>
              <a:rPr lang="en-US" dirty="0">
                <a:hlinkClick r:id="rId5" tooltip="https://snf-transfer-summary.herokuapp.com/"/>
              </a:rPr>
              <a:t>https://snf-transfer-summary.herokuapp.com/</a:t>
            </a:r>
            <a:endParaRPr lang="en-US" dirty="0"/>
          </a:p>
          <a:p>
            <a:pPr>
              <a:buFont typeface="Wingdings" panose="05000000000000000000" pitchFamily="2" charset="2"/>
              <a:buChar char="§"/>
            </a:pPr>
            <a:r>
              <a:rPr lang="en-US" b="1" dirty="0">
                <a:solidFill>
                  <a:schemeClr val="tx1"/>
                </a:solidFill>
              </a:rPr>
              <a:t>Reference Implementation Code (Apache 2.0 license)</a:t>
            </a:r>
          </a:p>
          <a:p>
            <a:pPr lvl="2">
              <a:buFont typeface="Wingdings" panose="05000000000000000000" pitchFamily="2" charset="2"/>
              <a:buChar char="§"/>
            </a:pPr>
            <a:r>
              <a:rPr lang="en-US" dirty="0">
                <a:solidFill>
                  <a:schemeClr val="tx1"/>
                </a:solidFill>
              </a:rPr>
              <a:t>Server:</a:t>
            </a:r>
            <a:r>
              <a:rPr lang="en-US" dirty="0"/>
              <a:t> </a:t>
            </a:r>
            <a:r>
              <a:rPr lang="en-US" dirty="0">
                <a:hlinkClick r:id="rId6"/>
              </a:rPr>
              <a:t>https://github.com/jamesagnew/hapi-fhir</a:t>
            </a:r>
            <a:endParaRPr lang="en-US" dirty="0"/>
          </a:p>
          <a:p>
            <a:pPr lvl="2">
              <a:buFont typeface="Wingdings" panose="05000000000000000000" pitchFamily="2" charset="2"/>
              <a:buChar char="§"/>
            </a:pPr>
            <a:r>
              <a:rPr lang="en-US" dirty="0">
                <a:solidFill>
                  <a:schemeClr val="tx1"/>
                </a:solidFill>
              </a:rPr>
              <a:t>Client:</a:t>
            </a:r>
            <a:r>
              <a:rPr lang="en-US" dirty="0"/>
              <a:t> </a:t>
            </a:r>
            <a:r>
              <a:rPr lang="en-US" dirty="0">
                <a:hlinkClick r:id="rId7"/>
              </a:rPr>
              <a:t>https://github.com/paciowg/transfer-summary-ri-client</a:t>
            </a:r>
            <a:endParaRPr lang="en-US" dirty="0"/>
          </a:p>
          <a:p>
            <a:pPr>
              <a:buFont typeface="Wingdings" panose="05000000000000000000" pitchFamily="2" charset="2"/>
              <a:buChar char="§"/>
            </a:pPr>
            <a:r>
              <a:rPr lang="en-US" b="1" dirty="0">
                <a:solidFill>
                  <a:schemeClr val="tx1"/>
                </a:solidFill>
              </a:rPr>
              <a:t>Mobile Client</a:t>
            </a:r>
          </a:p>
          <a:p>
            <a:pPr lvl="1">
              <a:buFont typeface="Wingdings" panose="05000000000000000000" pitchFamily="2" charset="2"/>
              <a:buChar char="§"/>
            </a:pPr>
            <a:r>
              <a:rPr lang="en-US" dirty="0">
                <a:solidFill>
                  <a:schemeClr val="tx1"/>
                </a:solidFill>
              </a:rPr>
              <a:t>Led by Nancy Lush (Patient Share)</a:t>
            </a:r>
          </a:p>
        </p:txBody>
      </p:sp>
    </p:spTree>
    <p:extLst>
      <p:ext uri="{BB962C8B-B14F-4D97-AF65-F5344CB8AC3E}">
        <p14:creationId xmlns:p14="http://schemas.microsoft.com/office/powerpoint/2010/main" val="2656955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22239D-E0B8-4555-8623-EA84249A70A3}"/>
              </a:ext>
            </a:extLst>
          </p:cNvPr>
          <p:cNvSpPr>
            <a:spLocks noGrp="1"/>
          </p:cNvSpPr>
          <p:nvPr>
            <p:ph type="title"/>
          </p:nvPr>
        </p:nvSpPr>
        <p:spPr/>
        <p:txBody>
          <a:bodyPr/>
          <a:lstStyle/>
          <a:p>
            <a:r>
              <a:rPr lang="en-US" dirty="0"/>
              <a:t>Data Element Library (DEL)</a:t>
            </a:r>
          </a:p>
        </p:txBody>
      </p:sp>
    </p:spTree>
    <p:extLst>
      <p:ext uri="{BB962C8B-B14F-4D97-AF65-F5344CB8AC3E}">
        <p14:creationId xmlns:p14="http://schemas.microsoft.com/office/powerpoint/2010/main" val="2798458278"/>
      </p:ext>
    </p:extLst>
  </p:cSld>
  <p:clrMapOvr>
    <a:masterClrMapping/>
  </p:clrMapOvr>
</p:sld>
</file>

<file path=ppt/theme/theme1.xml><?xml version="1.0" encoding="utf-8"?>
<a:theme xmlns:a="http://schemas.openxmlformats.org/drawingml/2006/main" name="Retrospec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MITRE Work" ma:contentTypeID="0x010100823A99C636F7423283FB0D200866C61300305FB80C47976C4B916AEC60E81206C0" ma:contentTypeVersion="3" ma:contentTypeDescription="Materials and documents that contain MITRE authored content and other content directly attributable to MITRE and its work" ma:contentTypeScope="" ma:versionID="2a92e56f0ad5ad08dc37a23d9f09ec13">
  <xsd:schema xmlns:xsd="http://www.w3.org/2001/XMLSchema" xmlns:xs="http://www.w3.org/2001/XMLSchema" xmlns:p="http://schemas.microsoft.com/office/2006/metadata/properties" xmlns:ns1="http://schemas.microsoft.com/sharepoint/v3" xmlns:ns2="http://schemas.microsoft.com/sharepoint/v3/fields" xmlns:ns3="ba9988bd-10e2-4a39-8d16-ed6eb9f9083e" targetNamespace="http://schemas.microsoft.com/office/2006/metadata/properties" ma:root="true" ma:fieldsID="534764579952a550a42652e8a364ba6e" ns1:_="" ns2:_="" ns3:_="">
    <xsd:import namespace="http://schemas.microsoft.com/sharepoint/v3"/>
    <xsd:import namespace="http://schemas.microsoft.com/sharepoint/v3/fields"/>
    <xsd:import namespace="ba9988bd-10e2-4a39-8d16-ed6eb9f9083e"/>
    <xsd:element name="properties">
      <xsd:complexType>
        <xsd:sequence>
          <xsd:element name="documentManagement">
            <xsd:complexType>
              <xsd:all>
                <xsd:element ref="ns2:_Contributor" minOccurs="0"/>
                <xsd:element ref="ns1:MITRE_x0020_Sensitivity"/>
                <xsd:element ref="ns1:Release_x0020_Statement"/>
                <xsd:element ref="ns3:fiscal_year"/>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MITRE_x0020_Sensitivity" ma:index="10" ma:displayName="Sensitivity" ma:default="Internal MITRE Information" ma:internalName="MITRE_x0020_Sensitivity">
      <xsd:simpleType>
        <xsd:restriction base="dms:Choice">
          <xsd:enumeration value="Public Information"/>
          <xsd:enumeration value="Internal MITRE Information"/>
          <xsd:enumeration value="Sensitive Information"/>
          <xsd:enumeration value="Highly Sensitive Information"/>
        </xsd:restriction>
      </xsd:simpleType>
    </xsd:element>
    <xsd:element name="Release_x0020_Statement" ma:index="11" ma:displayName="Release Statement" ma:default="For Internal MITRE Use" ma:internalName="Release_x0020_Statement">
      <xsd:simpleType>
        <xsd:union memberTypes="dms:Text">
          <xsd:simpleType>
            <xsd:restriction base="dms:Choice">
              <xsd:enumeration value="Approved for Public Release"/>
              <xsd:enumeration value="For Internal MITRE Use"/>
              <xsd:enumeration value="For Release to All Sponsors"/>
              <xsd:enumeration value="For Limited Internal MITRE Use"/>
              <xsd:enumeration value="For Limited External Release"/>
              <xsd:enumeration value="Privileged: Sensitive Personal Information"/>
              <xsd:enumeration value="MITRE Proprietary"/>
              <xsd:enumeration value="Source Selection Sensitive"/>
              <xsd:enumeration value="Restricted: Highly Sensitive Personal Information"/>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Contributor" ma:index="9" nillable="true" ma:displayName="Contributor" ma:description="One or more people or organizations that contributed to this resource" ma:internalName="_Contributor">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a9988bd-10e2-4a39-8d16-ed6eb9f9083e" elementFormDefault="qualified">
    <xsd:import namespace="http://schemas.microsoft.com/office/2006/documentManagement/types"/>
    <xsd:import namespace="http://schemas.microsoft.com/office/infopath/2007/PartnerControls"/>
    <xsd:element name="fiscal_year" ma:index="12" ma:displayName="Fiscal Year" ma:default="FY19" ma:format="Dropdown" ma:internalName="fiscal_year">
      <xsd:simpleType>
        <xsd:restriction base="dms:Choice">
          <xsd:enumeration value="FY19"/>
          <xsd:enumeration value="FY20"/>
        </xsd:restriction>
      </xsd:simpleType>
    </xsd:element>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ITRE_x0020_Sensitivity xmlns="http://schemas.microsoft.com/sharepoint/v3">Internal MITRE Information</MITRE_x0020_Sensitivity>
    <_Contributor xmlns="http://schemas.microsoft.com/sharepoint/v3/fields" xsi:nil="true"/>
    <Release_x0020_Statement xmlns="http://schemas.microsoft.com/sharepoint/v3">For Internal MITRE Use</Release_x0020_Statement>
    <fiscal_year xmlns="ba9988bd-10e2-4a39-8d16-ed6eb9f9083e">FY19</fiscal_year>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C9C5C6D0-0799-484B-8A2B-FA28A69458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sharepoint/v3/fields"/>
    <ds:schemaRef ds:uri="ba9988bd-10e2-4a39-8d16-ed6eb9f908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ECA65DC-3BF8-42D4-A166-237AC00FD0F5}">
  <ds:schemaRefs>
    <ds:schemaRef ds:uri="http://purl.org/dc/elements/1.1/"/>
    <ds:schemaRef ds:uri="http://schemas.microsoft.com/office/2006/documentManagement/types"/>
    <ds:schemaRef ds:uri="http://purl.org/dc/terms/"/>
    <ds:schemaRef ds:uri="http://schemas.microsoft.com/office/2006/metadata/properties"/>
    <ds:schemaRef ds:uri="ba9988bd-10e2-4a39-8d16-ed6eb9f9083e"/>
    <ds:schemaRef ds:uri="http://schemas.microsoft.com/office/infopath/2007/PartnerControls"/>
    <ds:schemaRef ds:uri="http://schemas.microsoft.com/sharepoint/v3"/>
    <ds:schemaRef ds:uri="http://purl.org/dc/dcmitype/"/>
    <ds:schemaRef ds:uri="http://schemas.openxmlformats.org/package/2006/metadata/core-properties"/>
    <ds:schemaRef ds:uri="http://schemas.microsoft.com/sharepoint/v3/fields"/>
    <ds:schemaRef ds:uri="http://www.w3.org/XML/1998/namespace"/>
  </ds:schemaRefs>
</ds:datastoreItem>
</file>

<file path=customXml/itemProps3.xml><?xml version="1.0" encoding="utf-8"?>
<ds:datastoreItem xmlns:ds="http://schemas.openxmlformats.org/officeDocument/2006/customXml" ds:itemID="{94E8D78E-39BA-483A-8E39-C729C3CA31C1}">
  <ds:schemaRefs>
    <ds:schemaRef ds:uri="http://schemas.microsoft.com/sharepoint/v3/contenttype/forms"/>
  </ds:schemaRefs>
</ds:datastoreItem>
</file>

<file path=customXml/itemProps4.xml><?xml version="1.0" encoding="utf-8"?>
<ds:datastoreItem xmlns:ds="http://schemas.openxmlformats.org/officeDocument/2006/customXml" ds:itemID="{ABBF794F-480F-43CF-BB4E-727F23CE4BC9}">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otalTime>280</TotalTime>
  <Words>2392</Words>
  <Application>Microsoft Macintosh PowerPoint</Application>
  <PresentationFormat>Widescreen</PresentationFormat>
  <Paragraphs>231</Paragraphs>
  <Slides>33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Courier New</vt:lpstr>
      <vt:lpstr>Wingdings</vt:lpstr>
      <vt:lpstr>Retrospect</vt:lpstr>
      <vt:lpstr>HL7/CMS Connectathon</vt:lpstr>
      <vt:lpstr>Objectives</vt:lpstr>
      <vt:lpstr>What is a Connectathon?</vt:lpstr>
      <vt:lpstr>Achieving Success</vt:lpstr>
      <vt:lpstr>PACIO Project Goals for the Connectathon</vt:lpstr>
      <vt:lpstr>CMS DEL Goals for the Connectathon</vt:lpstr>
      <vt:lpstr>Connectathon Preparation (1/2)</vt:lpstr>
      <vt:lpstr>Connectathon Preparation (2/2)</vt:lpstr>
      <vt:lpstr>Data Element Library (DEL)</vt:lpstr>
      <vt:lpstr>DEL FHIR API</vt:lpstr>
      <vt:lpstr>Notable Connectathon Achievements</vt:lpstr>
      <vt:lpstr>Demonstration</vt:lpstr>
      <vt:lpstr>Vendor Implementations</vt:lpstr>
      <vt:lpstr>PACIO Project</vt:lpstr>
      <vt:lpstr>PACIO Use Case</vt:lpstr>
      <vt:lpstr>Patient Social History</vt:lpstr>
      <vt:lpstr>Patient Medical History</vt:lpstr>
      <vt:lpstr>Patient Current Medications</vt:lpstr>
      <vt:lpstr>Patient Typical Healthcare Follow Up</vt:lpstr>
      <vt:lpstr>Patient Encounter with Hospital Providers</vt:lpstr>
      <vt:lpstr>Patient Encounter with SNF Providers</vt:lpstr>
      <vt:lpstr>Patient Transfer to ED/Acute Care Hospital</vt:lpstr>
      <vt:lpstr>PACIO Implementation Guides</vt:lpstr>
      <vt:lpstr>Reference Implementation</vt:lpstr>
      <vt:lpstr>Notable Achievements during Connectathon</vt:lpstr>
      <vt:lpstr>Discovered Issues</vt:lpstr>
      <vt:lpstr>Next Steps</vt:lpstr>
      <vt:lpstr>Demonstration</vt:lpstr>
      <vt:lpstr>Pseudo-DEL Reference Implementation</vt:lpstr>
      <vt:lpstr>Reference Implementation (Client)</vt:lpstr>
      <vt:lpstr>Vendor Implementation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HL7/CMS Connectathon</dc:title>
  <dc:creator>Rizvi, Siama</dc:creator>
  <cp:lastModifiedBy>MITRE.ORG\DWHILL</cp:lastModifiedBy>
  <cp:revision>17</cp:revision>
  <dcterms:created xsi:type="dcterms:W3CDTF">2020-01-03T18:03:29Z</dcterms:created>
  <dcterms:modified xsi:type="dcterms:W3CDTF">2020-01-15T18:22:32Z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0x010100823A99C636F7423283FB0D200866C61300305FB80C47976C4B916AEC60E81206C0</vt:lpwstr>
  </property>
</Properties>
</file>